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301" r:id="rId41"/>
    <p:sldId id="300" r:id="rId42"/>
    <p:sldId id="299" r:id="rId43"/>
    <p:sldId id="296" r:id="rId44"/>
    <p:sldId id="297" r:id="rId45"/>
    <p:sldId id="303" r:id="rId46"/>
    <p:sldId id="302" r:id="rId47"/>
    <p:sldId id="307" r:id="rId48"/>
    <p:sldId id="306" r:id="rId49"/>
    <p:sldId id="305" r:id="rId50"/>
    <p:sldId id="304" r:id="rId51"/>
    <p:sldId id="298" r:id="rId52"/>
    <p:sldId id="308" r:id="rId53"/>
    <p:sldId id="309" r:id="rId54"/>
    <p:sldId id="310" r:id="rId55"/>
    <p:sldId id="313" r:id="rId56"/>
    <p:sldId id="311" r:id="rId57"/>
    <p:sldId id="314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3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D6B6F-BFF0-4B90-BC5C-65C849BF1122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14754-C2BF-479F-8275-D998127E2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381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4754-C2BF-479F-8275-D998127E2A70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813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660A-4B94-448A-A945-1AE41EA8BB37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BDE93BE-86B7-4B3D-BE72-88C7EFD4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660A-4B94-448A-A945-1AE41EA8BB37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3BE-86B7-4B3D-BE72-88C7EFD4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660A-4B94-448A-A945-1AE41EA8BB37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DE93BE-86B7-4B3D-BE72-88C7EFD4A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660A-4B94-448A-A945-1AE41EA8BB37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3BE-86B7-4B3D-BE72-88C7EFD4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660A-4B94-448A-A945-1AE41EA8BB37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3BE-86B7-4B3D-BE72-88C7EFD4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660A-4B94-448A-A945-1AE41EA8BB37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3BE-86B7-4B3D-BE72-88C7EFD4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660A-4B94-448A-A945-1AE41EA8BB37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3BE-86B7-4B3D-BE72-88C7EFD4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660A-4B94-448A-A945-1AE41EA8BB37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3BE-86B7-4B3D-BE72-88C7EFD4A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660A-4B94-448A-A945-1AE41EA8BB37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BDE93BE-86B7-4B3D-BE72-88C7EFD4A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660A-4B94-448A-A945-1AE41EA8BB37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3BE-86B7-4B3D-BE72-88C7EFD4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660A-4B94-448A-A945-1AE41EA8BB37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3BE-86B7-4B3D-BE72-88C7EFD4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968D660A-4B94-448A-A945-1AE41EA8BB37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2BDE93BE-86B7-4B3D-BE72-88C7EFD4A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4280520"/>
          </a:xfrm>
        </p:spPr>
        <p:txBody>
          <a:bodyPr/>
          <a:lstStyle/>
          <a:p>
            <a:pPr algn="ctr"/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ОЧНЫЙ </a:t>
            </a:r>
            <a:r>
              <a:rPr lang="ru-RU" sz="3200" b="1" dirty="0"/>
              <a:t>ТУР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международной ОЛИМПИАДЫ учителей </a:t>
            </a:r>
            <a:br>
              <a:rPr lang="ru-RU" sz="3200" b="1" dirty="0" smtClean="0"/>
            </a:br>
            <a:r>
              <a:rPr lang="ru-RU" sz="3200" b="1" dirty="0">
                <a:solidFill>
                  <a:srgbClr val="FF0000"/>
                </a:solidFill>
              </a:rPr>
              <a:t>«ПРОФИ – 2016»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i="1" dirty="0" smtClean="0"/>
              <a:t>русский язык</a:t>
            </a:r>
            <a:br>
              <a:rPr lang="ru-RU" sz="3200" b="1" i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789040"/>
            <a:ext cx="8219256" cy="192596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Ответы и комментарии</a:t>
            </a:r>
          </a:p>
          <a:p>
            <a:pPr algn="ctr"/>
            <a:endParaRPr lang="ru-RU" sz="800" b="1" dirty="0" smtClean="0"/>
          </a:p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ВАРИАНТЫ </a:t>
            </a:r>
            <a:r>
              <a:rPr lang="ru-RU" sz="3200" b="1" i="1" dirty="0">
                <a:solidFill>
                  <a:schemeClr val="tx1"/>
                </a:solidFill>
              </a:rPr>
              <a:t>1, 2</a:t>
            </a:r>
            <a:endParaRPr lang="ru-RU" sz="3200" i="1" dirty="0">
              <a:solidFill>
                <a:schemeClr val="tx1"/>
              </a:solidFill>
            </a:endParaRPr>
          </a:p>
          <a:p>
            <a:pPr algn="ctr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1303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075240" cy="648072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1. 1</a:t>
            </a:r>
            <a:r>
              <a:rPr lang="ru-RU" dirty="0">
                <a:solidFill>
                  <a:schemeClr val="tx2"/>
                </a:solidFill>
              </a:rPr>
              <a:t>. Отметьте правильные утверждения.</a:t>
            </a:r>
          </a:p>
          <a:p>
            <a:r>
              <a:rPr lang="ru-RU" dirty="0"/>
              <a:t>1) В состав аббревиатуры не может входить целое слово.</a:t>
            </a:r>
          </a:p>
          <a:p>
            <a:r>
              <a:rPr lang="ru-RU" dirty="0"/>
              <a:t>2) Разряды имени числительного – дискуссионный вопрос современной грамматики. </a:t>
            </a:r>
          </a:p>
          <a:p>
            <a:r>
              <a:rPr lang="ru-RU" dirty="0"/>
              <a:t>3) В </a:t>
            </a:r>
            <a:r>
              <a:rPr lang="ru-RU" dirty="0" err="1"/>
              <a:t>донациональный</a:t>
            </a:r>
            <a:r>
              <a:rPr lang="ru-RU" dirty="0"/>
              <a:t> период развития общества основной формой существования языка являются диалекты.</a:t>
            </a:r>
          </a:p>
          <a:p>
            <a:r>
              <a:rPr lang="ru-RU" dirty="0"/>
              <a:t>4) В аллегории отвлеченное понятие передается через конкретный образ.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2 3 4. </a:t>
            </a:r>
          </a:p>
          <a:p>
            <a:r>
              <a:rPr lang="ru-RU" dirty="0"/>
              <a:t>1 – В состав аббревиатуры может входить целое слово. Например: </a:t>
            </a:r>
            <a:r>
              <a:rPr lang="ru-RU" i="1" dirty="0"/>
              <a:t>запчасти</a:t>
            </a:r>
            <a:r>
              <a:rPr lang="ru-RU" dirty="0"/>
              <a:t>, </a:t>
            </a:r>
            <a:r>
              <a:rPr lang="ru-RU" i="1" dirty="0" err="1"/>
              <a:t>завкафедрой</a:t>
            </a:r>
            <a:r>
              <a:rPr lang="ru-RU" dirty="0"/>
              <a:t> и др.</a:t>
            </a:r>
          </a:p>
          <a:p>
            <a:r>
              <a:rPr lang="ru-RU" dirty="0"/>
              <a:t>2 – Например, в отличие от школьной программы, в «Русской грамматике» порядковые числительные относятся к прилагательным, неопределенно-количественные – к наречиям, а дробные вообще не выделяются.</a:t>
            </a:r>
          </a:p>
          <a:p>
            <a:r>
              <a:rPr lang="ru-RU" dirty="0"/>
              <a:t>3 – Действительно, в </a:t>
            </a:r>
            <a:r>
              <a:rPr lang="ru-RU" dirty="0" err="1"/>
              <a:t>донациональный</a:t>
            </a:r>
            <a:r>
              <a:rPr lang="ru-RU" dirty="0"/>
              <a:t> период развития общества, когда еще не сформировался литературный язык, основной формой существования языка являются диалекты. </a:t>
            </a:r>
          </a:p>
          <a:p>
            <a:r>
              <a:rPr lang="ru-RU" dirty="0"/>
              <a:t>4 – Например, в русских народных сказках </a:t>
            </a:r>
            <a:r>
              <a:rPr lang="ru-RU" i="1" dirty="0"/>
              <a:t>лиса</a:t>
            </a:r>
            <a:r>
              <a:rPr lang="ru-RU" dirty="0"/>
              <a:t> является аллегорией хитрости, а </a:t>
            </a:r>
            <a:r>
              <a:rPr lang="ru-RU" i="1" dirty="0"/>
              <a:t>волк</a:t>
            </a:r>
            <a:r>
              <a:rPr lang="ru-RU" dirty="0"/>
              <a:t> – злобы и жадности. </a:t>
            </a:r>
          </a:p>
        </p:txBody>
      </p:sp>
    </p:spTree>
    <p:extLst>
      <p:ext uri="{BB962C8B-B14F-4D97-AF65-F5344CB8AC3E}">
        <p14:creationId xmlns:p14="http://schemas.microsoft.com/office/powerpoint/2010/main" val="182564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147248" cy="619268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2. 1</a:t>
            </a:r>
            <a:r>
              <a:rPr lang="ru-RU" dirty="0">
                <a:solidFill>
                  <a:schemeClr val="tx2"/>
                </a:solidFill>
              </a:rPr>
              <a:t>. Отметьте правильные утверждения.</a:t>
            </a:r>
          </a:p>
          <a:p>
            <a:r>
              <a:rPr lang="ru-RU" dirty="0"/>
              <a:t>1) В </a:t>
            </a:r>
            <a:r>
              <a:rPr lang="ru-RU" dirty="0" err="1"/>
              <a:t>донациональный</a:t>
            </a:r>
            <a:r>
              <a:rPr lang="ru-RU" dirty="0"/>
              <a:t> период развития общества в языке отсутствует функционально-стилевая дифференциация.</a:t>
            </a:r>
          </a:p>
          <a:p>
            <a:r>
              <a:rPr lang="ru-RU" dirty="0"/>
              <a:t>2) Статус местоимения в системе частей речи является дискуссионным вопросом современной грамматики.</a:t>
            </a:r>
          </a:p>
          <a:p>
            <a:r>
              <a:rPr lang="ru-RU" dirty="0"/>
              <a:t>3) Ударение может быть средством формирования видовой пары глаголов.</a:t>
            </a:r>
          </a:p>
          <a:p>
            <a:r>
              <a:rPr lang="ru-RU" dirty="0"/>
              <a:t>4) В русском языке никогда не было носовых гласных.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1 2 3.</a:t>
            </a:r>
          </a:p>
          <a:p>
            <a:r>
              <a:rPr lang="ru-RU" dirty="0"/>
              <a:t>1 – Функционально-стилевая дифференциация, т.е. наличие функциональных стилей, – признак литературного языка, который оформляется вместе с формированием нации.     </a:t>
            </a:r>
          </a:p>
          <a:p>
            <a:r>
              <a:rPr lang="ru-RU" dirty="0"/>
              <a:t>2 – Местоимение – дискуссионная часть речи. Например, в «Русской грамматике» статус самостоятельной части речи имеет только местоимение-существительное; в учебнике МГУ «Современный русский язык» под ред. В.А. </a:t>
            </a:r>
            <a:r>
              <a:rPr lang="ru-RU" dirty="0" err="1"/>
              <a:t>Белошапковой</a:t>
            </a:r>
            <a:r>
              <a:rPr lang="ru-RU" dirty="0"/>
              <a:t> местоимение как часть речи вообще не выделяется и все местоименные слова распределяются по другим знаменательным частям речи. </a:t>
            </a:r>
          </a:p>
          <a:p>
            <a:r>
              <a:rPr lang="ru-RU" dirty="0"/>
              <a:t>3 – Например: </a:t>
            </a:r>
            <a:r>
              <a:rPr lang="ru-RU" i="1" dirty="0" err="1"/>
              <a:t>надрезАть</a:t>
            </a:r>
            <a:r>
              <a:rPr lang="ru-RU" i="1" dirty="0"/>
              <a:t> – </a:t>
            </a:r>
            <a:r>
              <a:rPr lang="ru-RU" i="1" dirty="0" err="1"/>
              <a:t>надрЕзать</a:t>
            </a:r>
            <a:r>
              <a:rPr lang="ru-RU" i="1" dirty="0"/>
              <a:t>, </a:t>
            </a:r>
            <a:r>
              <a:rPr lang="ru-RU" i="1" dirty="0" err="1"/>
              <a:t>просыпАть</a:t>
            </a:r>
            <a:r>
              <a:rPr lang="ru-RU" i="1" dirty="0"/>
              <a:t> – </a:t>
            </a:r>
            <a:r>
              <a:rPr lang="ru-RU" i="1" dirty="0" err="1"/>
              <a:t>просЫпать</a:t>
            </a:r>
            <a:r>
              <a:rPr lang="ru-RU" dirty="0"/>
              <a:t>.</a:t>
            </a:r>
          </a:p>
          <a:p>
            <a:r>
              <a:rPr lang="ru-RU" dirty="0"/>
              <a:t>4 – В древнерусском языке до середины 10 в. были носовые гласные </a:t>
            </a:r>
            <a:r>
              <a:rPr lang="ru-RU" i="1" dirty="0"/>
              <a:t>ǫ </a:t>
            </a:r>
            <a:r>
              <a:rPr lang="ru-RU" dirty="0"/>
              <a:t>и </a:t>
            </a:r>
            <a:r>
              <a:rPr lang="ru-RU" i="1" dirty="0"/>
              <a:t>ę</a:t>
            </a:r>
            <a:r>
              <a:rPr lang="ru-RU" dirty="0"/>
              <a:t>, которые на письме обозначались буквами «юс большой» и «юс малый».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38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075240" cy="626469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1. 2</a:t>
            </a:r>
            <a:r>
              <a:rPr lang="ru-RU" dirty="0">
                <a:solidFill>
                  <a:schemeClr val="tx2"/>
                </a:solidFill>
              </a:rPr>
              <a:t>. Отметьте правильные утверждения.</a:t>
            </a:r>
          </a:p>
          <a:p>
            <a:r>
              <a:rPr lang="ru-RU" dirty="0"/>
              <a:t>1) Краткие причастия изменяются по родам, числам и падежам.</a:t>
            </a:r>
          </a:p>
          <a:p>
            <a:r>
              <a:rPr lang="ru-RU" dirty="0"/>
              <a:t>2) Беглые гласные в русском языке – следствие падения редуцированных.</a:t>
            </a:r>
          </a:p>
          <a:p>
            <a:r>
              <a:rPr lang="ru-RU" dirty="0"/>
              <a:t>3) Сомнение или недоумение пишущего может выражать вопросительный знак в скобках.</a:t>
            </a:r>
          </a:p>
          <a:p>
            <a:r>
              <a:rPr lang="ru-RU" dirty="0"/>
              <a:t>4) Простое глагольное сказуемое не может быть выражено фразеологическим оборотом.   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2 3.</a:t>
            </a:r>
          </a:p>
          <a:p>
            <a:r>
              <a:rPr lang="ru-RU" dirty="0"/>
              <a:t>1 – Краткие причастия не изменяются по падежам.</a:t>
            </a:r>
          </a:p>
          <a:p>
            <a:r>
              <a:rPr lang="ru-RU" dirty="0"/>
              <a:t>2 – Гласные </a:t>
            </a:r>
            <a:r>
              <a:rPr lang="ru-RU" i="1" dirty="0"/>
              <a:t>о</a:t>
            </a:r>
            <a:r>
              <a:rPr lang="ru-RU" dirty="0"/>
              <a:t> и </a:t>
            </a:r>
            <a:r>
              <a:rPr lang="ru-RU" i="1" dirty="0"/>
              <a:t>е</a:t>
            </a:r>
            <a:r>
              <a:rPr lang="ru-RU" dirty="0"/>
              <a:t>, чередующиеся с нулем звука (</a:t>
            </a:r>
            <a:r>
              <a:rPr lang="ru-RU" i="1" dirty="0"/>
              <a:t>сон – сна, пень – пня</a:t>
            </a:r>
            <a:r>
              <a:rPr lang="ru-RU" dirty="0"/>
              <a:t>) образовались в результате утраты редуцированных гласных </a:t>
            </a:r>
            <a:r>
              <a:rPr lang="ru-RU" i="1" dirty="0"/>
              <a:t>ъ</a:t>
            </a:r>
            <a:r>
              <a:rPr lang="ru-RU" dirty="0"/>
              <a:t> и </a:t>
            </a:r>
            <a:r>
              <a:rPr lang="ru-RU" i="1" dirty="0"/>
              <a:t>ь</a:t>
            </a:r>
            <a:r>
              <a:rPr lang="ru-RU" dirty="0"/>
              <a:t> в слабых позициях.</a:t>
            </a:r>
          </a:p>
          <a:p>
            <a:r>
              <a:rPr lang="ru-RU" dirty="0"/>
              <a:t>3 – Сомнение или недоумение пишущего факультативно может выражать вопросительный знак в скобках.</a:t>
            </a:r>
          </a:p>
          <a:p>
            <a:r>
              <a:rPr lang="ru-RU" dirty="0"/>
              <a:t>4 – Простое глагольное сказуемое может быть выражено фразеологическим оборотом. Например, </a:t>
            </a:r>
            <a:r>
              <a:rPr lang="ru-RU" i="1" u="sng" dirty="0"/>
              <a:t>Дождь</a:t>
            </a:r>
            <a:r>
              <a:rPr lang="ru-RU" i="1" dirty="0"/>
              <a:t> </a:t>
            </a:r>
            <a:r>
              <a:rPr lang="ru-RU" i="1" u="dbl" dirty="0"/>
              <a:t>льет как из ведра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282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075240" cy="6192688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2. 2</a:t>
            </a:r>
            <a:r>
              <a:rPr lang="ru-RU" dirty="0">
                <a:solidFill>
                  <a:schemeClr val="tx2"/>
                </a:solidFill>
              </a:rPr>
              <a:t>. Отметьте правильные утверждения.</a:t>
            </a:r>
          </a:p>
          <a:p>
            <a:r>
              <a:rPr lang="ru-RU" dirty="0"/>
              <a:t>1) Причастия имеют формы настоящего, прошедшего и будущего времени.  </a:t>
            </a:r>
          </a:p>
          <a:p>
            <a:r>
              <a:rPr lang="ru-RU" dirty="0"/>
              <a:t>2) Для выражения эмоциональной прерывистости речи после каждого однородного члена можно поставить восклицательный знак.</a:t>
            </a:r>
          </a:p>
          <a:p>
            <a:r>
              <a:rPr lang="ru-RU" dirty="0"/>
              <a:t>3) В состав аббревиатуры может входить целое слово.</a:t>
            </a:r>
          </a:p>
          <a:p>
            <a:r>
              <a:rPr lang="ru-RU" dirty="0"/>
              <a:t>4) Форма сложного будущего времени является составным глагольным сказуемым.   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2  3 </a:t>
            </a:r>
          </a:p>
          <a:p>
            <a:r>
              <a:rPr lang="ru-RU" dirty="0"/>
              <a:t>1 – Причастия не имеют формы будущего времени.</a:t>
            </a:r>
          </a:p>
          <a:p>
            <a:r>
              <a:rPr lang="ru-RU" dirty="0"/>
              <a:t>2 – Например: </a:t>
            </a:r>
            <a:r>
              <a:rPr lang="ru-RU" i="1" dirty="0"/>
              <a:t>Все отвергал: законы! Совесть! Веру!</a:t>
            </a:r>
            <a:r>
              <a:rPr lang="ru-RU" dirty="0"/>
              <a:t> (Грибоедов).</a:t>
            </a:r>
          </a:p>
          <a:p>
            <a:r>
              <a:rPr lang="ru-RU" dirty="0"/>
              <a:t>3 – Например: </a:t>
            </a:r>
            <a:r>
              <a:rPr lang="ru-RU" i="1" dirty="0"/>
              <a:t>запчасти</a:t>
            </a:r>
            <a:r>
              <a:rPr lang="ru-RU" dirty="0"/>
              <a:t>, </a:t>
            </a:r>
            <a:r>
              <a:rPr lang="ru-RU" i="1" dirty="0" err="1"/>
              <a:t>завкафедрой</a:t>
            </a:r>
            <a:r>
              <a:rPr lang="ru-RU" dirty="0"/>
              <a:t> и др.</a:t>
            </a:r>
          </a:p>
          <a:p>
            <a:r>
              <a:rPr lang="ru-RU" dirty="0"/>
              <a:t>4 – Форма сложного будущего времени (например, </a:t>
            </a:r>
            <a:r>
              <a:rPr lang="ru-RU" i="1" dirty="0"/>
              <a:t>буду учиться</a:t>
            </a:r>
            <a:r>
              <a:rPr lang="ru-RU" dirty="0"/>
              <a:t>) является простым глагольным сказуемым.</a:t>
            </a:r>
          </a:p>
        </p:txBody>
      </p:sp>
    </p:spTree>
    <p:extLst>
      <p:ext uri="{BB962C8B-B14F-4D97-AF65-F5344CB8AC3E}">
        <p14:creationId xmlns:p14="http://schemas.microsoft.com/office/powerpoint/2010/main" val="140120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075240" cy="626469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tx2"/>
                </a:solidFill>
              </a:rPr>
              <a:t>1. 3</a:t>
            </a:r>
            <a:r>
              <a:rPr lang="ru-RU" sz="1600" dirty="0">
                <a:solidFill>
                  <a:schemeClr val="tx2"/>
                </a:solidFill>
              </a:rPr>
              <a:t>. В каких словах в соответствии с правилами старой орфографии следовало писать букву ЯТЬ?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/>
              <a:t>1) весна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/>
              <a:t>2) хлеб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/>
              <a:t>3) несу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/>
              <a:t>4) бедный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tx2"/>
                </a:solidFill>
              </a:rPr>
              <a:t>Ответ</a:t>
            </a:r>
            <a:r>
              <a:rPr lang="ru-RU" sz="1600" dirty="0">
                <a:solidFill>
                  <a:schemeClr val="tx2"/>
                </a:solidFill>
              </a:rPr>
              <a:t>: 2 4. </a:t>
            </a:r>
            <a:endParaRPr lang="ru-RU" sz="1600" dirty="0" smtClean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В </a:t>
            </a:r>
            <a:r>
              <a:rPr lang="ru-RU" sz="1600" dirty="0"/>
              <a:t>соответствии с правилами дореволюционной орфографии буква ЯТЬ писалась в тех случаях, когда в формах данного слова или в родственных ему словах под ударением не произносится звук, обозначаемый буквой Ё (звук [о] после мягкого согласного). Это слова </a:t>
            </a:r>
            <a:r>
              <a:rPr lang="ru-RU" sz="1600" i="1" dirty="0"/>
              <a:t>хлеб</a:t>
            </a:r>
            <a:r>
              <a:rPr lang="ru-RU" sz="1600" dirty="0"/>
              <a:t> и </a:t>
            </a:r>
            <a:r>
              <a:rPr lang="ru-RU" sz="1600" i="1" dirty="0"/>
              <a:t>бедный</a:t>
            </a:r>
            <a:r>
              <a:rPr lang="ru-RU" sz="1600" dirty="0"/>
              <a:t>. Ср.: </a:t>
            </a:r>
            <a:r>
              <a:rPr lang="ru-RU" sz="1600" i="1" dirty="0"/>
              <a:t>весна – вёсны, несу – нёс</a:t>
            </a:r>
            <a:r>
              <a:rPr lang="ru-RU" sz="1600" dirty="0"/>
              <a:t>.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600" dirty="0" smtClean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tx2"/>
                </a:solidFill>
              </a:rPr>
              <a:t>2</a:t>
            </a:r>
            <a:r>
              <a:rPr lang="ru-RU" sz="1600" dirty="0">
                <a:solidFill>
                  <a:schemeClr val="tx2"/>
                </a:solidFill>
              </a:rPr>
              <a:t>. 3. В каких словах в соответствии с правилами старой орфографии следовало писать букву ЯТЬ?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/>
              <a:t>1) дед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/>
              <a:t>2) белый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/>
              <a:t>3) желток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/>
              <a:t>4) везу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tx2"/>
                </a:solidFill>
              </a:rPr>
              <a:t>Ответ</a:t>
            </a:r>
            <a:r>
              <a:rPr lang="ru-RU" sz="1600" dirty="0">
                <a:solidFill>
                  <a:schemeClr val="tx2"/>
                </a:solidFill>
              </a:rPr>
              <a:t>: 1 2.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/>
              <a:t>В формах слов </a:t>
            </a:r>
            <a:r>
              <a:rPr lang="ru-RU" sz="1600" i="1" dirty="0"/>
              <a:t>дед</a:t>
            </a:r>
            <a:r>
              <a:rPr lang="ru-RU" sz="1600" dirty="0"/>
              <a:t> и </a:t>
            </a:r>
            <a:r>
              <a:rPr lang="ru-RU" sz="1600" i="1" dirty="0"/>
              <a:t>белый</a:t>
            </a:r>
            <a:r>
              <a:rPr lang="ru-RU" sz="1600" dirty="0"/>
              <a:t>, а также в родственных им словах не произносится звук, обозначаемый буквой Ё (звук [о] после мягкого согласного), поэтому в них следовало писать букву ЯТЬ. Ср.: </a:t>
            </a:r>
            <a:r>
              <a:rPr lang="ru-RU" sz="1600" i="1" dirty="0"/>
              <a:t>желток – жёлтый, везу – вёз</a:t>
            </a:r>
            <a:r>
              <a:rPr lang="ru-RU" sz="1600" dirty="0"/>
              <a:t>. 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1360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075240" cy="612068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1. 4</a:t>
            </a:r>
            <a:r>
              <a:rPr lang="ru-RU" dirty="0">
                <a:solidFill>
                  <a:schemeClr val="tx2"/>
                </a:solidFill>
              </a:rPr>
              <a:t>. Отметьте слова с фонетическими признаками старославянизмов.</a:t>
            </a:r>
          </a:p>
          <a:p>
            <a:r>
              <a:rPr lang="ru-RU" dirty="0"/>
              <a:t>1) урод</a:t>
            </a:r>
          </a:p>
          <a:p>
            <a:r>
              <a:rPr lang="ru-RU" dirty="0"/>
              <a:t>2) освещение</a:t>
            </a:r>
          </a:p>
          <a:p>
            <a:r>
              <a:rPr lang="ru-RU" dirty="0"/>
              <a:t>3) единица</a:t>
            </a:r>
          </a:p>
          <a:p>
            <a:r>
              <a:rPr lang="ru-RU" dirty="0"/>
              <a:t>4) среда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2 3 4.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/>
              <a:t>В </a:t>
            </a:r>
            <a:r>
              <a:rPr lang="ru-RU" dirty="0"/>
              <a:t>этих словах наблюдаются следующие признаки старославянизмов: </a:t>
            </a:r>
            <a:r>
              <a:rPr lang="ru-RU" dirty="0" err="1"/>
              <a:t>старослав</a:t>
            </a:r>
            <a:r>
              <a:rPr lang="ru-RU" dirty="0"/>
              <a:t>. Щ, а не русск. Ч, чередующееся с Т (ср.</a:t>
            </a:r>
            <a:r>
              <a:rPr lang="ru-RU" i="1" dirty="0"/>
              <a:t> све</a:t>
            </a:r>
            <a:r>
              <a:rPr lang="ru-RU" i="1" u="sng" dirty="0"/>
              <a:t>т</a:t>
            </a:r>
            <a:r>
              <a:rPr lang="ru-RU" i="1" dirty="0"/>
              <a:t> – </a:t>
            </a:r>
            <a:r>
              <a:rPr lang="ru-RU" dirty="0"/>
              <a:t>русск. </a:t>
            </a:r>
            <a:r>
              <a:rPr lang="ru-RU" i="1" dirty="0"/>
              <a:t>све</a:t>
            </a:r>
            <a:r>
              <a:rPr lang="ru-RU" i="1" u="sng" dirty="0"/>
              <a:t>ч</a:t>
            </a:r>
            <a:r>
              <a:rPr lang="ru-RU" i="1" dirty="0"/>
              <a:t>ение; </a:t>
            </a:r>
            <a:r>
              <a:rPr lang="ru-RU" dirty="0" err="1"/>
              <a:t>старослав</a:t>
            </a:r>
            <a:r>
              <a:rPr lang="ru-RU" dirty="0"/>
              <a:t>.</a:t>
            </a:r>
            <a:r>
              <a:rPr lang="ru-RU" i="1" dirty="0"/>
              <a:t> осве</a:t>
            </a:r>
            <a:r>
              <a:rPr lang="ru-RU" i="1" u="sng" dirty="0"/>
              <a:t>щ</a:t>
            </a:r>
            <a:r>
              <a:rPr lang="ru-RU" i="1" dirty="0"/>
              <a:t>ение</a:t>
            </a:r>
            <a:r>
              <a:rPr lang="ru-RU" dirty="0"/>
              <a:t>); </a:t>
            </a:r>
            <a:r>
              <a:rPr lang="ru-RU" dirty="0" err="1"/>
              <a:t>старослав</a:t>
            </a:r>
            <a:r>
              <a:rPr lang="ru-RU" dirty="0"/>
              <a:t>. начальное Е на месте русск. О (ср. русск. </a:t>
            </a:r>
            <a:r>
              <a:rPr lang="ru-RU" i="1" u="sng" dirty="0"/>
              <a:t>о</a:t>
            </a:r>
            <a:r>
              <a:rPr lang="ru-RU" i="1" dirty="0"/>
              <a:t>дин; </a:t>
            </a:r>
            <a:r>
              <a:rPr lang="ru-RU" dirty="0" err="1"/>
              <a:t>старослав</a:t>
            </a:r>
            <a:r>
              <a:rPr lang="ru-RU" dirty="0"/>
              <a:t>. </a:t>
            </a:r>
            <a:r>
              <a:rPr lang="ru-RU" i="1" u="sng" dirty="0"/>
              <a:t>е</a:t>
            </a:r>
            <a:r>
              <a:rPr lang="ru-RU" i="1" dirty="0"/>
              <a:t>диница</a:t>
            </a:r>
            <a:r>
              <a:rPr lang="ru-RU" dirty="0"/>
              <a:t>); </a:t>
            </a:r>
            <a:r>
              <a:rPr lang="ru-RU" dirty="0" err="1"/>
              <a:t>старослав</a:t>
            </a:r>
            <a:r>
              <a:rPr lang="ru-RU" dirty="0"/>
              <a:t>. неполногласное сочетание РЕ на месте русск. полногласного ЕРЕ (ср. русск. с</a:t>
            </a:r>
            <a:r>
              <a:rPr lang="ru-RU" u="sng" dirty="0"/>
              <a:t>ерё</a:t>
            </a:r>
            <a:r>
              <a:rPr lang="ru-RU" dirty="0"/>
              <a:t>дка; </a:t>
            </a:r>
            <a:r>
              <a:rPr lang="ru-RU" dirty="0" err="1"/>
              <a:t>старослав</a:t>
            </a:r>
            <a:r>
              <a:rPr lang="ru-RU" dirty="0"/>
              <a:t>. </a:t>
            </a:r>
            <a:r>
              <a:rPr lang="ru-RU" i="1" dirty="0"/>
              <a:t>с</a:t>
            </a:r>
            <a:r>
              <a:rPr lang="ru-RU" i="1" u="sng" dirty="0"/>
              <a:t>ре</a:t>
            </a:r>
            <a:r>
              <a:rPr lang="ru-RU" i="1" dirty="0"/>
              <a:t>да</a:t>
            </a:r>
            <a:r>
              <a:rPr lang="ru-RU" dirty="0"/>
              <a:t>). В слове </a:t>
            </a:r>
            <a:r>
              <a:rPr lang="ru-RU" i="1" dirty="0"/>
              <a:t>урод</a:t>
            </a:r>
            <a:r>
              <a:rPr lang="ru-RU" dirty="0"/>
              <a:t> есть фонетическая черта, свойственная древнерусскому языку: начальное У на месте старославянского начального Ю (ср. </a:t>
            </a:r>
            <a:r>
              <a:rPr lang="ru-RU" dirty="0" err="1"/>
              <a:t>старослав</a:t>
            </a:r>
            <a:r>
              <a:rPr lang="ru-RU" dirty="0"/>
              <a:t>. </a:t>
            </a:r>
            <a:r>
              <a:rPr lang="ru-RU" i="1" u="sng" dirty="0"/>
              <a:t>ю</a:t>
            </a:r>
            <a:r>
              <a:rPr lang="ru-RU" i="1" dirty="0"/>
              <a:t>родивый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5982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0"/>
            <a:ext cx="8075240" cy="622555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2. 4</a:t>
            </a:r>
            <a:r>
              <a:rPr lang="ru-RU" dirty="0">
                <a:solidFill>
                  <a:schemeClr val="tx2"/>
                </a:solidFill>
              </a:rPr>
              <a:t>. Отметьте слова с фонетическими признаками старославянизмов.</a:t>
            </a:r>
          </a:p>
          <a:p>
            <a:r>
              <a:rPr lang="ru-RU" dirty="0"/>
              <a:t>1) равный</a:t>
            </a:r>
          </a:p>
          <a:p>
            <a:r>
              <a:rPr lang="ru-RU" dirty="0"/>
              <a:t>2) вождь</a:t>
            </a:r>
          </a:p>
          <a:p>
            <a:r>
              <a:rPr lang="ru-RU" dirty="0"/>
              <a:t>3) дочь</a:t>
            </a:r>
          </a:p>
          <a:p>
            <a:r>
              <a:rPr lang="ru-RU" dirty="0"/>
              <a:t>4) единица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1 2 4.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/>
              <a:t>В </a:t>
            </a:r>
            <a:r>
              <a:rPr lang="ru-RU" dirty="0"/>
              <a:t>этих словах наблюдаются следующие признаки старославянизмов: </a:t>
            </a:r>
            <a:r>
              <a:rPr lang="ru-RU" dirty="0" err="1"/>
              <a:t>старослав</a:t>
            </a:r>
            <a:r>
              <a:rPr lang="ru-RU" dirty="0"/>
              <a:t>. сочетание РА- в начале слова на месте русск. начального РО- (ср. </a:t>
            </a:r>
            <a:r>
              <a:rPr lang="ru-RU" dirty="0" err="1"/>
              <a:t>старослав</a:t>
            </a:r>
            <a:r>
              <a:rPr lang="ru-RU" dirty="0"/>
              <a:t>. </a:t>
            </a:r>
            <a:r>
              <a:rPr lang="ru-RU" i="1" u="sng" dirty="0"/>
              <a:t>ра</a:t>
            </a:r>
            <a:r>
              <a:rPr lang="ru-RU" i="1" dirty="0"/>
              <a:t>вный – </a:t>
            </a:r>
            <a:r>
              <a:rPr lang="ru-RU" dirty="0"/>
              <a:t>русск. </a:t>
            </a:r>
            <a:r>
              <a:rPr lang="ru-RU" i="1" u="sng" dirty="0"/>
              <a:t>ро</a:t>
            </a:r>
            <a:r>
              <a:rPr lang="ru-RU" i="1" dirty="0"/>
              <a:t>вный</a:t>
            </a:r>
            <a:r>
              <a:rPr lang="ru-RU" dirty="0"/>
              <a:t>), </a:t>
            </a:r>
            <a:r>
              <a:rPr lang="ru-RU" dirty="0" err="1"/>
              <a:t>старослав</a:t>
            </a:r>
            <a:r>
              <a:rPr lang="ru-RU" dirty="0"/>
              <a:t>. сочетание ЖД на месте русск. Ж (ср. </a:t>
            </a:r>
            <a:r>
              <a:rPr lang="ru-RU" dirty="0" err="1"/>
              <a:t>старослав</a:t>
            </a:r>
            <a:r>
              <a:rPr lang="ru-RU" dirty="0"/>
              <a:t>. </a:t>
            </a:r>
            <a:r>
              <a:rPr lang="ru-RU" i="1" dirty="0"/>
              <a:t>во</a:t>
            </a:r>
            <a:r>
              <a:rPr lang="ru-RU" i="1" u="sng" dirty="0"/>
              <a:t>жд</a:t>
            </a:r>
            <a:r>
              <a:rPr lang="ru-RU" i="1" dirty="0"/>
              <a:t>ь – </a:t>
            </a:r>
            <a:r>
              <a:rPr lang="ru-RU" dirty="0"/>
              <a:t>русск. </a:t>
            </a:r>
            <a:r>
              <a:rPr lang="ru-RU" i="1" dirty="0"/>
              <a:t>во</a:t>
            </a:r>
            <a:r>
              <a:rPr lang="ru-RU" i="1" u="sng" dirty="0"/>
              <a:t>ж</a:t>
            </a:r>
            <a:r>
              <a:rPr lang="ru-RU" i="1" dirty="0"/>
              <a:t>атый</a:t>
            </a:r>
            <a:r>
              <a:rPr lang="ru-RU" dirty="0"/>
              <a:t>); </a:t>
            </a:r>
            <a:r>
              <a:rPr lang="ru-RU" dirty="0" err="1"/>
              <a:t>старослав</a:t>
            </a:r>
            <a:r>
              <a:rPr lang="ru-RU" dirty="0"/>
              <a:t>. начальное Е на месте русск. начального О (ср. </a:t>
            </a:r>
            <a:r>
              <a:rPr lang="ru-RU" dirty="0" err="1"/>
              <a:t>старослав</a:t>
            </a:r>
            <a:r>
              <a:rPr lang="ru-RU" dirty="0"/>
              <a:t>. </a:t>
            </a:r>
            <a:r>
              <a:rPr lang="ru-RU" i="1" u="sng" dirty="0"/>
              <a:t>е</a:t>
            </a:r>
            <a:r>
              <a:rPr lang="ru-RU" i="1" dirty="0"/>
              <a:t>диница – </a:t>
            </a:r>
            <a:r>
              <a:rPr lang="ru-RU" dirty="0"/>
              <a:t>русск. </a:t>
            </a:r>
            <a:r>
              <a:rPr lang="ru-RU" i="1" u="sng" dirty="0"/>
              <a:t>о</a:t>
            </a:r>
            <a:r>
              <a:rPr lang="ru-RU" i="1" dirty="0"/>
              <a:t>дин</a:t>
            </a:r>
            <a:r>
              <a:rPr lang="ru-RU" dirty="0"/>
              <a:t>). В слове </a:t>
            </a:r>
            <a:r>
              <a:rPr lang="ru-RU" i="1" dirty="0"/>
              <a:t>дочь</a:t>
            </a:r>
            <a:r>
              <a:rPr lang="ru-RU" dirty="0"/>
              <a:t> есть фонетическая черта, свойственная древнерусскому языку: русское Ч соответствует старославянскому Щ (ср. русск. </a:t>
            </a:r>
            <a:r>
              <a:rPr lang="ru-RU" i="1" dirty="0"/>
              <a:t>дочь – </a:t>
            </a:r>
            <a:r>
              <a:rPr lang="ru-RU" dirty="0" err="1"/>
              <a:t>старослав</a:t>
            </a:r>
            <a:r>
              <a:rPr lang="ru-RU" dirty="0"/>
              <a:t>. </a:t>
            </a:r>
            <a:r>
              <a:rPr lang="ru-RU" i="1" dirty="0"/>
              <a:t>дщерь</a:t>
            </a:r>
            <a:r>
              <a:rPr lang="ru-RU" dirty="0"/>
              <a:t>; русск. </a:t>
            </a:r>
            <a:r>
              <a:rPr lang="ru-RU" i="1" dirty="0"/>
              <a:t>помочи</a:t>
            </a:r>
            <a:r>
              <a:rPr lang="ru-RU" dirty="0"/>
              <a:t> – </a:t>
            </a:r>
            <a:r>
              <a:rPr lang="ru-RU" dirty="0" err="1"/>
              <a:t>старослав</a:t>
            </a:r>
            <a:r>
              <a:rPr lang="ru-RU" dirty="0"/>
              <a:t>.</a:t>
            </a:r>
            <a:r>
              <a:rPr lang="ru-RU" i="1" dirty="0"/>
              <a:t> помощь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657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003232" cy="604867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1. 5</a:t>
            </a:r>
            <a:r>
              <a:rPr lang="ru-RU" dirty="0">
                <a:solidFill>
                  <a:schemeClr val="tx2"/>
                </a:solidFill>
              </a:rPr>
              <a:t>. Отметьте слова, исторически родственные существительному </a:t>
            </a:r>
            <a:r>
              <a:rPr lang="ru-RU" i="1" dirty="0">
                <a:solidFill>
                  <a:schemeClr val="tx2"/>
                </a:solidFill>
              </a:rPr>
              <a:t>привратник</a:t>
            </a:r>
            <a:r>
              <a:rPr lang="ru-RU" dirty="0">
                <a:solidFill>
                  <a:schemeClr val="tx2"/>
                </a:solidFill>
              </a:rPr>
              <a:t>.</a:t>
            </a:r>
          </a:p>
          <a:p>
            <a:r>
              <a:rPr lang="ru-RU" dirty="0"/>
              <a:t>1) оборотень</a:t>
            </a:r>
          </a:p>
          <a:p>
            <a:r>
              <a:rPr lang="ru-RU" dirty="0"/>
              <a:t>2) переворачивать</a:t>
            </a:r>
          </a:p>
          <a:p>
            <a:r>
              <a:rPr lang="ru-RU" dirty="0"/>
              <a:t>3) возвращение</a:t>
            </a:r>
          </a:p>
          <a:p>
            <a:r>
              <a:rPr lang="ru-RU" dirty="0"/>
              <a:t>4) врать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1 2 3.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i="1" dirty="0" smtClean="0"/>
              <a:t>Привратник</a:t>
            </a:r>
            <a:r>
              <a:rPr lang="ru-RU" dirty="0"/>
              <a:t>, </a:t>
            </a:r>
            <a:r>
              <a:rPr lang="ru-RU" i="1" dirty="0"/>
              <a:t>оборотень</a:t>
            </a:r>
            <a:r>
              <a:rPr lang="ru-RU" dirty="0"/>
              <a:t>, </a:t>
            </a:r>
            <a:r>
              <a:rPr lang="ru-RU" i="1" dirty="0"/>
              <a:t>переворачивать</a:t>
            </a:r>
            <a:r>
              <a:rPr lang="ru-RU" dirty="0"/>
              <a:t>, </a:t>
            </a:r>
            <a:r>
              <a:rPr lang="ru-RU" i="1" dirty="0"/>
              <a:t>возвращение</a:t>
            </a:r>
            <a:r>
              <a:rPr lang="ru-RU" dirty="0"/>
              <a:t> – исторически однокоренные слова. Все они восходят к корню -</a:t>
            </a:r>
            <a:r>
              <a:rPr lang="ru-RU" i="1" dirty="0"/>
              <a:t>ворот</a:t>
            </a:r>
            <a:r>
              <a:rPr lang="ru-RU" dirty="0"/>
              <a:t>-, чередующемуся с неполногласным -</a:t>
            </a:r>
            <a:r>
              <a:rPr lang="ru-RU" i="1" dirty="0"/>
              <a:t>врат</a:t>
            </a:r>
            <a:r>
              <a:rPr lang="ru-RU" dirty="0"/>
              <a:t>- (‘вертеть, приводить что-либо в круговое, вращательное движение’).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2. 5</a:t>
            </a:r>
            <a:r>
              <a:rPr lang="ru-RU" dirty="0">
                <a:solidFill>
                  <a:schemeClr val="tx2"/>
                </a:solidFill>
              </a:rPr>
              <a:t>. Отметьте слова, в основу которых легло древнерусское существительное </a:t>
            </a:r>
            <a:r>
              <a:rPr lang="ru-RU" i="1" dirty="0" err="1">
                <a:solidFill>
                  <a:schemeClr val="tx2"/>
                </a:solidFill>
              </a:rPr>
              <a:t>льга</a:t>
            </a:r>
            <a:r>
              <a:rPr lang="ru-RU" dirty="0">
                <a:solidFill>
                  <a:schemeClr val="tx2"/>
                </a:solidFill>
              </a:rPr>
              <a:t> (‘свобода, легкость’).  </a:t>
            </a:r>
          </a:p>
          <a:p>
            <a:r>
              <a:rPr lang="ru-RU" dirty="0"/>
              <a:t>1) нельзя</a:t>
            </a:r>
          </a:p>
          <a:p>
            <a:r>
              <a:rPr lang="ru-RU" dirty="0"/>
              <a:t>2) лгун</a:t>
            </a:r>
          </a:p>
          <a:p>
            <a:r>
              <a:rPr lang="ru-RU" dirty="0"/>
              <a:t>3) льгота</a:t>
            </a:r>
          </a:p>
          <a:p>
            <a:r>
              <a:rPr lang="ru-RU" dirty="0"/>
              <a:t>4) ложе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1 3.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/>
              <a:t>Слова </a:t>
            </a:r>
            <a:r>
              <a:rPr lang="ru-RU" i="1" dirty="0"/>
              <a:t>нельзя, льгота</a:t>
            </a:r>
            <a:r>
              <a:rPr lang="ru-RU" dirty="0"/>
              <a:t> образованы от существительного </a:t>
            </a:r>
            <a:r>
              <a:rPr lang="ru-RU" i="1" dirty="0" err="1"/>
              <a:t>льга</a:t>
            </a:r>
            <a:r>
              <a:rPr lang="ru-RU" dirty="0"/>
              <a:t> (‘свобода, легкость’), все еще употребляющегося в диалектах. </a:t>
            </a:r>
          </a:p>
        </p:txBody>
      </p:sp>
    </p:spTree>
    <p:extLst>
      <p:ext uri="{BB962C8B-B14F-4D97-AF65-F5344CB8AC3E}">
        <p14:creationId xmlns:p14="http://schemas.microsoft.com/office/powerpoint/2010/main" val="376518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147248" cy="612068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1. 6</a:t>
            </a:r>
            <a:r>
              <a:rPr lang="ru-RU" dirty="0">
                <a:solidFill>
                  <a:schemeClr val="tx2"/>
                </a:solidFill>
              </a:rPr>
              <a:t>. Отметьте фамилию ученого, в работах которого впервые была предпринята попытка теоретического осмысления русского правописания.</a:t>
            </a:r>
          </a:p>
          <a:p>
            <a:r>
              <a:rPr lang="ru-RU" dirty="0"/>
              <a:t>1) Я.К. Грот</a:t>
            </a:r>
          </a:p>
          <a:p>
            <a:r>
              <a:rPr lang="ru-RU" dirty="0"/>
              <a:t>2) А.А. Шахматов</a:t>
            </a:r>
          </a:p>
          <a:p>
            <a:r>
              <a:rPr lang="ru-RU" dirty="0"/>
              <a:t>3) Ф.Ф. Фортунатов</a:t>
            </a:r>
          </a:p>
          <a:p>
            <a:r>
              <a:rPr lang="ru-RU" dirty="0"/>
              <a:t>4) А.И. Соболевский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1. </a:t>
            </a:r>
            <a:endParaRPr lang="ru-RU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Речь </a:t>
            </a:r>
            <a:r>
              <a:rPr lang="ru-RU" dirty="0"/>
              <a:t>идет о работе Я.К. Грота «Русское правописание (1894).</a:t>
            </a:r>
          </a:p>
          <a:p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2. 6</a:t>
            </a:r>
            <a:r>
              <a:rPr lang="ru-RU" dirty="0">
                <a:solidFill>
                  <a:schemeClr val="tx2"/>
                </a:solidFill>
              </a:rPr>
              <a:t>. Отметьте фамилию ученого, в работах которого впервые была предпринята попытка теоретического осмысления русского правописания.</a:t>
            </a:r>
          </a:p>
          <a:p>
            <a:r>
              <a:rPr lang="ru-RU" dirty="0"/>
              <a:t>1) М.В. Ломоносов</a:t>
            </a:r>
          </a:p>
          <a:p>
            <a:r>
              <a:rPr lang="ru-RU" dirty="0"/>
              <a:t>2) А.А. Шахматов</a:t>
            </a:r>
          </a:p>
          <a:p>
            <a:r>
              <a:rPr lang="ru-RU" dirty="0"/>
              <a:t>3) Ф.Ф. Фортунатов</a:t>
            </a:r>
          </a:p>
          <a:p>
            <a:r>
              <a:rPr lang="ru-RU" dirty="0"/>
              <a:t>4) Я.К. Грот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4.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40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91264" cy="640871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 smtClean="0">
                <a:solidFill>
                  <a:schemeClr val="tx2"/>
                </a:solidFill>
              </a:rPr>
              <a:t>1. 7</a:t>
            </a:r>
            <a:r>
              <a:rPr lang="ru-RU" sz="2600" dirty="0">
                <a:solidFill>
                  <a:schemeClr val="tx2"/>
                </a:solidFill>
              </a:rPr>
              <a:t>. Отметьте слова, при произношении которых происходит ассимиляция.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/>
              <a:t>1) сжечь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/>
              <a:t>2) молотьба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/>
              <a:t>3) мастер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/>
              <a:t>4) солнце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 smtClean="0">
                <a:solidFill>
                  <a:schemeClr val="tx2"/>
                </a:solidFill>
              </a:rPr>
              <a:t>Ответ</a:t>
            </a:r>
            <a:r>
              <a:rPr lang="ru-RU" sz="2600" dirty="0">
                <a:solidFill>
                  <a:schemeClr val="tx2"/>
                </a:solidFill>
              </a:rPr>
              <a:t>: 1 2 3.</a:t>
            </a:r>
            <a:r>
              <a:rPr lang="ru-RU" sz="2600" dirty="0"/>
              <a:t> </a:t>
            </a:r>
            <a:endParaRPr lang="ru-RU" sz="2600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 smtClean="0"/>
              <a:t>Ассимиляция </a:t>
            </a:r>
            <a:r>
              <a:rPr lang="ru-RU" sz="2600" dirty="0"/>
              <a:t>– это артикуляционное </a:t>
            </a:r>
            <a:r>
              <a:rPr lang="ru-RU" sz="2600" dirty="0" smtClean="0"/>
              <a:t>уподобление звуков в </a:t>
            </a:r>
            <a:r>
              <a:rPr lang="ru-RU" sz="2600" dirty="0"/>
              <a:t>потоке речи. В данных словах происходит уподобление: (1) по месту образования и по звонкости: </a:t>
            </a:r>
            <a:r>
              <a:rPr lang="ru-RU" sz="2600" i="1" dirty="0"/>
              <a:t>сжечь </a:t>
            </a:r>
            <a:r>
              <a:rPr lang="ru-RU" sz="2600" dirty="0"/>
              <a:t>произносится как [</a:t>
            </a:r>
            <a:r>
              <a:rPr lang="ru-RU" sz="2600" dirty="0" err="1"/>
              <a:t>жж</a:t>
            </a:r>
            <a:r>
              <a:rPr lang="ru-RU" sz="2600" dirty="0"/>
              <a:t>]</a:t>
            </a:r>
            <a:r>
              <a:rPr lang="ru-RU" sz="2600" i="1" dirty="0" err="1"/>
              <a:t>ечь</a:t>
            </a:r>
            <a:r>
              <a:rPr lang="ru-RU" sz="2600" dirty="0"/>
              <a:t>; (2) по звонкости: </a:t>
            </a:r>
            <a:r>
              <a:rPr lang="ru-RU" sz="2600" i="1" dirty="0"/>
              <a:t>молотьба </a:t>
            </a:r>
            <a:r>
              <a:rPr lang="ru-RU" sz="2600" dirty="0"/>
              <a:t>произносится как </a:t>
            </a:r>
            <a:r>
              <a:rPr lang="ru-RU" sz="2600" i="1" dirty="0" err="1"/>
              <a:t>моло</a:t>
            </a:r>
            <a:r>
              <a:rPr lang="ru-RU" sz="2600" dirty="0"/>
              <a:t>[</a:t>
            </a:r>
            <a:r>
              <a:rPr lang="ru-RU" sz="2600" dirty="0" err="1"/>
              <a:t>дʼб</a:t>
            </a:r>
            <a:r>
              <a:rPr lang="ru-RU" sz="2600" dirty="0"/>
              <a:t>]</a:t>
            </a:r>
            <a:r>
              <a:rPr lang="ru-RU" sz="2600" i="1" dirty="0"/>
              <a:t>а</a:t>
            </a:r>
            <a:r>
              <a:rPr lang="ru-RU" sz="2600" dirty="0"/>
              <a:t>; (3) по мягкости: </a:t>
            </a:r>
            <a:r>
              <a:rPr lang="ru-RU" sz="2600" i="1" dirty="0"/>
              <a:t>мастер</a:t>
            </a:r>
            <a:r>
              <a:rPr lang="ru-RU" sz="2600" dirty="0"/>
              <a:t> произносится как </a:t>
            </a:r>
            <a:r>
              <a:rPr lang="ru-RU" sz="2600" i="1" dirty="0" err="1"/>
              <a:t>ма</a:t>
            </a:r>
            <a:r>
              <a:rPr lang="ru-RU" sz="2600" dirty="0"/>
              <a:t>[</a:t>
            </a:r>
            <a:r>
              <a:rPr lang="ru-RU" sz="2600" dirty="0" err="1"/>
              <a:t>сʼтʼ</a:t>
            </a:r>
            <a:r>
              <a:rPr lang="ru-RU" sz="2600" dirty="0"/>
              <a:t>]</a:t>
            </a:r>
            <a:r>
              <a:rPr lang="ru-RU" sz="2600" i="1" dirty="0"/>
              <a:t>ер</a:t>
            </a:r>
            <a:r>
              <a:rPr lang="ru-RU" sz="26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2600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 smtClean="0">
                <a:solidFill>
                  <a:schemeClr val="tx2"/>
                </a:solidFill>
              </a:rPr>
              <a:t>2. 7</a:t>
            </a:r>
            <a:r>
              <a:rPr lang="ru-RU" sz="2600" dirty="0">
                <a:solidFill>
                  <a:schemeClr val="tx2"/>
                </a:solidFill>
              </a:rPr>
              <a:t>. Отметьте слова, при произношении которых происходит ассимиляция.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/>
              <a:t>1) просьба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/>
              <a:t>2) трубка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/>
              <a:t>3) яблоня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/>
              <a:t>4) мастер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 smtClean="0">
                <a:solidFill>
                  <a:schemeClr val="tx2"/>
                </a:solidFill>
              </a:rPr>
              <a:t>Ответ</a:t>
            </a:r>
            <a:r>
              <a:rPr lang="ru-RU" sz="2600" dirty="0">
                <a:solidFill>
                  <a:schemeClr val="tx2"/>
                </a:solidFill>
              </a:rPr>
              <a:t>: 1 2 4.</a:t>
            </a:r>
            <a:r>
              <a:rPr lang="ru-RU" sz="2600" dirty="0"/>
              <a:t> </a:t>
            </a:r>
            <a:endParaRPr lang="ru-RU" sz="2600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 smtClean="0"/>
              <a:t>В </a:t>
            </a:r>
            <a:r>
              <a:rPr lang="ru-RU" sz="2600" dirty="0"/>
              <a:t>данных словах происходит уподобление: (1) по звонкости: </a:t>
            </a:r>
            <a:r>
              <a:rPr lang="ru-RU" sz="2600" i="1" dirty="0"/>
              <a:t>просьба </a:t>
            </a:r>
            <a:r>
              <a:rPr lang="ru-RU" sz="2600" dirty="0"/>
              <a:t>произносится как </a:t>
            </a:r>
            <a:r>
              <a:rPr lang="ru-RU" sz="2600" i="1" dirty="0"/>
              <a:t>про</a:t>
            </a:r>
            <a:r>
              <a:rPr lang="ru-RU" sz="2600" dirty="0"/>
              <a:t>[</a:t>
            </a:r>
            <a:r>
              <a:rPr lang="ru-RU" sz="2600" dirty="0" err="1"/>
              <a:t>зʼб</a:t>
            </a:r>
            <a:r>
              <a:rPr lang="ru-RU" sz="2600" dirty="0"/>
              <a:t>]</a:t>
            </a:r>
            <a:r>
              <a:rPr lang="ru-RU" sz="2600" i="1" dirty="0"/>
              <a:t>а</a:t>
            </a:r>
            <a:r>
              <a:rPr lang="ru-RU" sz="2600" dirty="0"/>
              <a:t>; (2) по глухости: </a:t>
            </a:r>
            <a:r>
              <a:rPr lang="ru-RU" sz="2600" i="1" dirty="0"/>
              <a:t>трубка </a:t>
            </a:r>
            <a:r>
              <a:rPr lang="ru-RU" sz="2600" dirty="0"/>
              <a:t>произносится как </a:t>
            </a:r>
            <a:r>
              <a:rPr lang="ru-RU" sz="2600" i="1" dirty="0"/>
              <a:t>тру</a:t>
            </a:r>
            <a:r>
              <a:rPr lang="ru-RU" sz="2600" dirty="0"/>
              <a:t>[</a:t>
            </a:r>
            <a:r>
              <a:rPr lang="ru-RU" sz="2600" dirty="0" err="1"/>
              <a:t>пк</a:t>
            </a:r>
            <a:r>
              <a:rPr lang="ru-RU" sz="2600" dirty="0"/>
              <a:t>]</a:t>
            </a:r>
            <a:r>
              <a:rPr lang="ru-RU" sz="2600" i="1" dirty="0"/>
              <a:t>а</a:t>
            </a:r>
            <a:r>
              <a:rPr lang="ru-RU" sz="2600" dirty="0"/>
              <a:t>; (4) по мягкости: </a:t>
            </a:r>
            <a:r>
              <a:rPr lang="ru-RU" sz="2600" i="1" dirty="0"/>
              <a:t>мастер</a:t>
            </a:r>
            <a:r>
              <a:rPr lang="ru-RU" sz="2600" dirty="0"/>
              <a:t> произносится как </a:t>
            </a:r>
            <a:r>
              <a:rPr lang="ru-RU" sz="2600" i="1" dirty="0" err="1"/>
              <a:t>ма</a:t>
            </a:r>
            <a:r>
              <a:rPr lang="ru-RU" sz="2600" dirty="0"/>
              <a:t>[</a:t>
            </a:r>
            <a:r>
              <a:rPr lang="ru-RU" sz="2600" dirty="0" err="1"/>
              <a:t>с́ʼтʼ</a:t>
            </a:r>
            <a:r>
              <a:rPr lang="ru-RU" sz="2600" dirty="0"/>
              <a:t>]</a:t>
            </a:r>
            <a:r>
              <a:rPr lang="ru-RU" sz="2600" i="1" dirty="0"/>
              <a:t>ер</a:t>
            </a:r>
            <a:r>
              <a:rPr lang="ru-RU" sz="2600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078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075240" cy="612068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1. 8</a:t>
            </a:r>
            <a:r>
              <a:rPr lang="ru-RU" dirty="0">
                <a:solidFill>
                  <a:schemeClr val="tx2"/>
                </a:solidFill>
              </a:rPr>
              <a:t>. Отметьте слова, в которых во всех формах ударение сохраняется на одном и том же слоге.</a:t>
            </a:r>
          </a:p>
          <a:p>
            <a:r>
              <a:rPr lang="ru-RU" dirty="0"/>
              <a:t>1) средство</a:t>
            </a:r>
          </a:p>
          <a:p>
            <a:r>
              <a:rPr lang="ru-RU" dirty="0"/>
              <a:t>2) туфля</a:t>
            </a:r>
          </a:p>
          <a:p>
            <a:r>
              <a:rPr lang="ru-RU" dirty="0"/>
              <a:t>3) профессор</a:t>
            </a:r>
          </a:p>
          <a:p>
            <a:r>
              <a:rPr lang="ru-RU" dirty="0"/>
              <a:t>4) щавель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1 2.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/>
              <a:t>В </a:t>
            </a:r>
            <a:r>
              <a:rPr lang="ru-RU" dirty="0"/>
              <a:t>словах </a:t>
            </a:r>
            <a:r>
              <a:rPr lang="ru-RU" i="1" dirty="0"/>
              <a:t>профессор</a:t>
            </a:r>
            <a:r>
              <a:rPr lang="ru-RU" dirty="0"/>
              <a:t>, </a:t>
            </a:r>
            <a:r>
              <a:rPr lang="ru-RU" i="1" dirty="0"/>
              <a:t>щавель</a:t>
            </a:r>
            <a:r>
              <a:rPr lang="ru-RU" dirty="0"/>
              <a:t> ударение является подвижным (</a:t>
            </a:r>
            <a:r>
              <a:rPr lang="ru-RU" i="1" dirty="0"/>
              <a:t>известные </a:t>
            </a:r>
            <a:r>
              <a:rPr lang="ru-RU" i="1" dirty="0" err="1"/>
              <a:t>профессорА</a:t>
            </a:r>
            <a:r>
              <a:rPr lang="ru-RU" i="1" dirty="0"/>
              <a:t>, суп из </a:t>
            </a:r>
            <a:r>
              <a:rPr lang="ru-RU" i="1" dirty="0" err="1"/>
              <a:t>щавелЯ</a:t>
            </a:r>
            <a:r>
              <a:rPr lang="ru-RU" dirty="0"/>
              <a:t>), в отличие от существительных </a:t>
            </a:r>
            <a:r>
              <a:rPr lang="ru-RU" i="1" dirty="0"/>
              <a:t>средство</a:t>
            </a:r>
            <a:r>
              <a:rPr lang="ru-RU" dirty="0"/>
              <a:t>, </a:t>
            </a:r>
            <a:r>
              <a:rPr lang="ru-RU" i="1" dirty="0"/>
              <a:t>туфля</a:t>
            </a:r>
            <a:r>
              <a:rPr lang="ru-RU" dirty="0"/>
              <a:t>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2. 8</a:t>
            </a:r>
            <a:r>
              <a:rPr lang="ru-RU" dirty="0">
                <a:solidFill>
                  <a:schemeClr val="tx2"/>
                </a:solidFill>
              </a:rPr>
              <a:t>. Отметьте слова, в которых во всех формах ударение сохраняется на одном и том же слоге.</a:t>
            </a:r>
          </a:p>
          <a:p>
            <a:r>
              <a:rPr lang="ru-RU" dirty="0"/>
              <a:t>1) обеспечение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2) сторож</a:t>
            </a:r>
          </a:p>
          <a:p>
            <a:r>
              <a:rPr lang="ru-RU" dirty="0"/>
              <a:t>3) ревень</a:t>
            </a:r>
          </a:p>
          <a:p>
            <a:r>
              <a:rPr lang="ru-RU" dirty="0"/>
              <a:t>4) эксперт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1 4.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/>
              <a:t>В </a:t>
            </a:r>
            <a:r>
              <a:rPr lang="ru-RU" dirty="0"/>
              <a:t>словах </a:t>
            </a:r>
            <a:r>
              <a:rPr lang="ru-RU" i="1" dirty="0"/>
              <a:t>сторож</a:t>
            </a:r>
            <a:r>
              <a:rPr lang="ru-RU" dirty="0"/>
              <a:t>, </a:t>
            </a:r>
            <a:r>
              <a:rPr lang="ru-RU" i="1" dirty="0"/>
              <a:t>ревень</a:t>
            </a:r>
            <a:r>
              <a:rPr lang="ru-RU" dirty="0"/>
              <a:t> ударение является подвижным (</a:t>
            </a:r>
            <a:r>
              <a:rPr lang="ru-RU" i="1" dirty="0"/>
              <a:t>новые </a:t>
            </a:r>
            <a:r>
              <a:rPr lang="ru-RU" i="1" dirty="0" err="1"/>
              <a:t>сторожА</a:t>
            </a:r>
            <a:r>
              <a:rPr lang="ru-RU" i="1" dirty="0"/>
              <a:t>,</a:t>
            </a:r>
            <a:r>
              <a:rPr lang="ru-RU" dirty="0"/>
              <a:t> </a:t>
            </a:r>
            <a:r>
              <a:rPr lang="ru-RU" i="1" dirty="0"/>
              <a:t>компот из </a:t>
            </a:r>
            <a:r>
              <a:rPr lang="ru-RU" i="1" dirty="0" err="1"/>
              <a:t>ревенЯ</a:t>
            </a:r>
            <a:r>
              <a:rPr lang="ru-RU" dirty="0"/>
              <a:t>), в отличие от существительных </a:t>
            </a:r>
            <a:r>
              <a:rPr lang="ru-RU" i="1" dirty="0"/>
              <a:t>обеспечение</a:t>
            </a:r>
            <a:r>
              <a:rPr lang="ru-RU" dirty="0"/>
              <a:t>, </a:t>
            </a:r>
            <a:r>
              <a:rPr lang="ru-RU" i="1" dirty="0"/>
              <a:t>эксперт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91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075240" cy="612068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1. 9</a:t>
            </a:r>
            <a:r>
              <a:rPr lang="ru-RU" dirty="0">
                <a:solidFill>
                  <a:schemeClr val="tx2"/>
                </a:solidFill>
              </a:rPr>
              <a:t>. Отметьте слова с наложением морфем.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1) колонный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2) антенна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3) рассорить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4) манговый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1 3 4. </a:t>
            </a:r>
            <a:endParaRPr lang="ru-RU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Наложение </a:t>
            </a:r>
            <a:r>
              <a:rPr lang="ru-RU" dirty="0"/>
              <a:t>морфем – это совпадение конца предыдущей морфемы и начала следующей морфемы. </a:t>
            </a:r>
            <a:r>
              <a:rPr lang="ru-RU" i="1" dirty="0" err="1"/>
              <a:t>Колонн+н</a:t>
            </a:r>
            <a:r>
              <a:rPr lang="ru-RU" i="1" dirty="0"/>
              <a:t>(</a:t>
            </a:r>
            <a:r>
              <a:rPr lang="ru-RU" i="1" dirty="0" err="1"/>
              <a:t>ый</a:t>
            </a:r>
            <a:r>
              <a:rPr lang="ru-RU" i="1" dirty="0"/>
              <a:t>), </a:t>
            </a:r>
            <a:r>
              <a:rPr lang="ru-RU" i="1" dirty="0" err="1"/>
              <a:t>рас+ссор</a:t>
            </a:r>
            <a:r>
              <a:rPr lang="ru-RU" i="1" dirty="0"/>
              <a:t>(и-</a:t>
            </a:r>
            <a:r>
              <a:rPr lang="ru-RU" i="1" dirty="0" err="1"/>
              <a:t>ть</a:t>
            </a:r>
            <a:r>
              <a:rPr lang="ru-RU" i="1" dirty="0"/>
              <a:t>), </a:t>
            </a:r>
            <a:r>
              <a:rPr lang="ru-RU" i="1" dirty="0" err="1"/>
              <a:t>манго+ов</a:t>
            </a:r>
            <a:r>
              <a:rPr lang="ru-RU" i="1" dirty="0"/>
              <a:t>(</a:t>
            </a:r>
            <a:r>
              <a:rPr lang="ru-RU" i="1" dirty="0" err="1"/>
              <a:t>ый</a:t>
            </a:r>
            <a:r>
              <a:rPr lang="ru-RU" i="1" dirty="0"/>
              <a:t>)</a:t>
            </a:r>
            <a:r>
              <a:rPr lang="ru-RU" dirty="0"/>
              <a:t>. Слово </a:t>
            </a:r>
            <a:r>
              <a:rPr lang="ru-RU" i="1" dirty="0"/>
              <a:t>антенна</a:t>
            </a:r>
            <a:r>
              <a:rPr lang="ru-RU" dirty="0"/>
              <a:t> непроизводное, в его основе только корень </a:t>
            </a:r>
            <a:r>
              <a:rPr lang="ru-RU" i="1" dirty="0"/>
              <a:t>антенн(а)</a:t>
            </a:r>
            <a:r>
              <a:rPr lang="ru-RU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900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2. 9</a:t>
            </a:r>
            <a:r>
              <a:rPr lang="ru-RU" dirty="0">
                <a:solidFill>
                  <a:schemeClr val="tx2"/>
                </a:solidFill>
              </a:rPr>
              <a:t>. Отметьте слова с наложением морфем.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1) придёт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2) одесский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3) лиловатый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4) пушкиновед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1 2 3. </a:t>
            </a:r>
            <a:endParaRPr lang="ru-RU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i="1" dirty="0" err="1" smtClean="0"/>
              <a:t>При+ид</a:t>
            </a:r>
            <a:r>
              <a:rPr lang="ru-RU" i="1" dirty="0" smtClean="0"/>
              <a:t>(</a:t>
            </a:r>
            <a:r>
              <a:rPr lang="ru-RU" i="1" dirty="0" err="1" smtClean="0"/>
              <a:t>ет</a:t>
            </a:r>
            <a:r>
              <a:rPr lang="ru-RU" i="1" dirty="0"/>
              <a:t>), </a:t>
            </a:r>
            <a:r>
              <a:rPr lang="ru-RU" i="1" dirty="0" err="1"/>
              <a:t>одесс+ск</a:t>
            </a:r>
            <a:r>
              <a:rPr lang="ru-RU" i="1" dirty="0"/>
              <a:t>(</a:t>
            </a:r>
            <a:r>
              <a:rPr lang="ru-RU" i="1" dirty="0" err="1"/>
              <a:t>ий</a:t>
            </a:r>
            <a:r>
              <a:rPr lang="ru-RU" i="1" dirty="0"/>
              <a:t>), </a:t>
            </a:r>
            <a:r>
              <a:rPr lang="ru-RU" i="1" dirty="0" err="1"/>
              <a:t>лилов+оват</a:t>
            </a:r>
            <a:r>
              <a:rPr lang="ru-RU" i="1" dirty="0"/>
              <a:t>(</a:t>
            </a:r>
            <a:r>
              <a:rPr lang="ru-RU" i="1" dirty="0" err="1"/>
              <a:t>ый</a:t>
            </a:r>
            <a:r>
              <a:rPr lang="ru-RU" i="1" dirty="0"/>
              <a:t>)</a:t>
            </a:r>
            <a:r>
              <a:rPr lang="ru-RU" dirty="0"/>
              <a:t>. В слове </a:t>
            </a:r>
            <a:r>
              <a:rPr lang="ru-RU" i="1" dirty="0"/>
              <a:t>пушкиновед</a:t>
            </a:r>
            <a:r>
              <a:rPr lang="ru-RU" dirty="0"/>
              <a:t> наложения морфем нет: </a:t>
            </a:r>
            <a:r>
              <a:rPr lang="ru-RU" i="1" dirty="0" err="1"/>
              <a:t>пушкин</a:t>
            </a:r>
            <a:r>
              <a:rPr lang="ru-RU" i="1" dirty="0"/>
              <a:t>-о-вед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48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147248" cy="640871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1. 10</a:t>
            </a:r>
            <a:r>
              <a:rPr lang="ru-RU" dirty="0">
                <a:solidFill>
                  <a:schemeClr val="tx2"/>
                </a:solidFill>
              </a:rPr>
              <a:t>. Отметьте слова, образованные одним и тем же способом.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1) нашептывать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2) прогулка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3) бесхвостый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4) задира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1 3.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Эти </a:t>
            </a:r>
            <a:r>
              <a:rPr lang="ru-RU" dirty="0"/>
              <a:t>слова образованы приставочно-суффиксальным способом (</a:t>
            </a:r>
            <a:r>
              <a:rPr lang="ru-RU" i="1" dirty="0"/>
              <a:t>шептать → на-</a:t>
            </a:r>
            <a:r>
              <a:rPr lang="ru-RU" i="1" dirty="0" err="1"/>
              <a:t>шепт</a:t>
            </a:r>
            <a:r>
              <a:rPr lang="ru-RU" i="1" dirty="0"/>
              <a:t>-</a:t>
            </a:r>
            <a:r>
              <a:rPr lang="ru-RU" i="1" dirty="0" err="1"/>
              <a:t>ыва-ть</a:t>
            </a:r>
            <a:r>
              <a:rPr lang="ru-RU" i="1" dirty="0"/>
              <a:t>, хвост → бес-хвост-˄-</a:t>
            </a:r>
            <a:r>
              <a:rPr lang="ru-RU" i="1" dirty="0" err="1"/>
              <a:t>ый</a:t>
            </a:r>
            <a:r>
              <a:rPr lang="ru-RU" dirty="0"/>
              <a:t>). Слово </a:t>
            </a:r>
            <a:r>
              <a:rPr lang="ru-RU" i="1" dirty="0"/>
              <a:t>прогулка</a:t>
            </a:r>
            <a:r>
              <a:rPr lang="ru-RU" dirty="0"/>
              <a:t> образовано суффиксальным способом (</a:t>
            </a:r>
            <a:r>
              <a:rPr lang="ru-RU" i="1" dirty="0"/>
              <a:t>прогуляться</a:t>
            </a:r>
            <a:r>
              <a:rPr lang="ru-RU" dirty="0"/>
              <a:t> </a:t>
            </a:r>
            <a:r>
              <a:rPr lang="ru-RU" i="1" dirty="0"/>
              <a:t>→ прогул-к-а</a:t>
            </a:r>
            <a:r>
              <a:rPr lang="ru-RU" dirty="0"/>
              <a:t>), слово </a:t>
            </a:r>
            <a:r>
              <a:rPr lang="ru-RU" i="1" dirty="0"/>
              <a:t>задира</a:t>
            </a:r>
            <a:r>
              <a:rPr lang="ru-RU" dirty="0"/>
              <a:t> – </a:t>
            </a:r>
            <a:r>
              <a:rPr lang="ru-RU" dirty="0" err="1"/>
              <a:t>бессуффиксным</a:t>
            </a:r>
            <a:r>
              <a:rPr lang="ru-RU" dirty="0"/>
              <a:t> способом (с нулевым суффиксом) от глагола </a:t>
            </a:r>
            <a:r>
              <a:rPr lang="ru-RU" i="1" dirty="0"/>
              <a:t>задираться</a:t>
            </a:r>
            <a:r>
              <a:rPr lang="ru-RU" dirty="0"/>
              <a:t>.     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2. 10</a:t>
            </a:r>
            <a:r>
              <a:rPr lang="ru-RU" dirty="0">
                <a:solidFill>
                  <a:schemeClr val="tx2"/>
                </a:solidFill>
              </a:rPr>
              <a:t>. Отметьте слова, образованные одним и тем же способом.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1) безголовый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2) приговаривать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3) пробежка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4) подлиза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1 2.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/>
              <a:t>Эти </a:t>
            </a:r>
            <a:r>
              <a:rPr lang="ru-RU" dirty="0"/>
              <a:t>слова образованы приставочно-суффиксальным способом (</a:t>
            </a:r>
            <a:r>
              <a:rPr lang="ru-RU" i="1" dirty="0"/>
              <a:t>голова → без-голов-˄-</a:t>
            </a:r>
            <a:r>
              <a:rPr lang="ru-RU" i="1" dirty="0" err="1"/>
              <a:t>ый</a:t>
            </a:r>
            <a:r>
              <a:rPr lang="ru-RU" dirty="0"/>
              <a:t>, </a:t>
            </a:r>
            <a:r>
              <a:rPr lang="ru-RU" i="1" dirty="0"/>
              <a:t>говорить → при-</a:t>
            </a:r>
            <a:r>
              <a:rPr lang="ru-RU" i="1" dirty="0" err="1"/>
              <a:t>говар</a:t>
            </a:r>
            <a:r>
              <a:rPr lang="ru-RU" i="1" dirty="0"/>
              <a:t>-ива-</a:t>
            </a:r>
            <a:r>
              <a:rPr lang="ru-RU" i="1" dirty="0" err="1"/>
              <a:t>ть</a:t>
            </a:r>
            <a:r>
              <a:rPr lang="ru-RU" dirty="0"/>
              <a:t>). Слово </a:t>
            </a:r>
            <a:r>
              <a:rPr lang="ru-RU" i="1" dirty="0"/>
              <a:t>пробежка</a:t>
            </a:r>
            <a:r>
              <a:rPr lang="ru-RU" dirty="0"/>
              <a:t> образовано суффиксальным способом (</a:t>
            </a:r>
            <a:r>
              <a:rPr lang="ru-RU" i="1" dirty="0"/>
              <a:t>пробежать</a:t>
            </a:r>
            <a:r>
              <a:rPr lang="ru-RU" dirty="0"/>
              <a:t> </a:t>
            </a:r>
            <a:r>
              <a:rPr lang="ru-RU" i="1" dirty="0"/>
              <a:t>→ </a:t>
            </a:r>
            <a:r>
              <a:rPr lang="ru-RU" i="1" dirty="0" err="1"/>
              <a:t>пробеж</a:t>
            </a:r>
            <a:r>
              <a:rPr lang="ru-RU" i="1" dirty="0"/>
              <a:t>-к-а</a:t>
            </a:r>
            <a:r>
              <a:rPr lang="ru-RU" dirty="0"/>
              <a:t>), слово </a:t>
            </a:r>
            <a:r>
              <a:rPr lang="ru-RU" i="1" dirty="0"/>
              <a:t>подлиза</a:t>
            </a:r>
            <a:r>
              <a:rPr lang="ru-RU" dirty="0"/>
              <a:t> – </a:t>
            </a:r>
            <a:r>
              <a:rPr lang="ru-RU" dirty="0" err="1"/>
              <a:t>бессуффиксным</a:t>
            </a:r>
            <a:r>
              <a:rPr lang="ru-RU" dirty="0"/>
              <a:t> способом (с нулевым суффиксом) от глагола </a:t>
            </a:r>
            <a:r>
              <a:rPr lang="ru-RU" i="1" dirty="0"/>
              <a:t>подлизываться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4993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147248" cy="633670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1. 11</a:t>
            </a:r>
            <a:r>
              <a:rPr lang="ru-RU" dirty="0">
                <a:solidFill>
                  <a:schemeClr val="tx2"/>
                </a:solidFill>
              </a:rPr>
              <a:t>. Отметьте пары слов с омонимичными суффиксами.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1) нагреватель – писатель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2) нефтяной – платяной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3) русский – братский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4) ходок – хохолок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1 2 4</a:t>
            </a:r>
            <a:r>
              <a:rPr lang="ru-RU" dirty="0" smtClean="0">
                <a:solidFill>
                  <a:schemeClr val="tx2"/>
                </a:solidFill>
              </a:rPr>
              <a:t>. </a:t>
            </a:r>
            <a:r>
              <a:rPr lang="ru-RU" dirty="0" smtClean="0"/>
              <a:t>В </a:t>
            </a:r>
            <a:r>
              <a:rPr lang="ru-RU" dirty="0"/>
              <a:t>этих словах суффиксы совпадают по форме, но имеют разное значение</a:t>
            </a:r>
            <a:r>
              <a:rPr lang="ru-RU" dirty="0" smtClean="0"/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-</a:t>
            </a:r>
            <a:r>
              <a:rPr lang="ru-RU" i="1" dirty="0" err="1"/>
              <a:t>тель</a:t>
            </a:r>
            <a:r>
              <a:rPr lang="ru-RU" dirty="0"/>
              <a:t>-: ‘механизм’ – ‘лицо по профессии’; </a:t>
            </a:r>
            <a:endParaRPr lang="ru-RU" dirty="0" smtClean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-</a:t>
            </a:r>
            <a:r>
              <a:rPr lang="ru-RU" i="1" dirty="0" err="1"/>
              <a:t>ян</a:t>
            </a:r>
            <a:r>
              <a:rPr lang="ru-RU" dirty="0"/>
              <a:t>-: ‘сделанный из чего-л., относящийся к чему-л., работающий на чем-л. (нефти)’ – ‘предназначенный для помещения, хранения (платьев)’; </a:t>
            </a:r>
            <a:endParaRPr lang="ru-RU" dirty="0" smtClean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-</a:t>
            </a:r>
            <a:r>
              <a:rPr lang="ru-RU" i="1" dirty="0" err="1"/>
              <a:t>ок</a:t>
            </a:r>
            <a:r>
              <a:rPr lang="ru-RU" dirty="0"/>
              <a:t>-: ‘лицо по действию’ – уменьшительное значение.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Суффикс -</a:t>
            </a:r>
            <a:r>
              <a:rPr lang="ru-RU" i="1" dirty="0" err="1"/>
              <a:t>ск</a:t>
            </a:r>
            <a:r>
              <a:rPr lang="ru-RU" dirty="0"/>
              <a:t>- в словах </a:t>
            </a:r>
            <a:r>
              <a:rPr lang="ru-RU" i="1" dirty="0"/>
              <a:t>русский</a:t>
            </a:r>
            <a:r>
              <a:rPr lang="ru-RU" dirty="0"/>
              <a:t> и </a:t>
            </a:r>
            <a:r>
              <a:rPr lang="ru-RU" i="1" dirty="0"/>
              <a:t>братский</a:t>
            </a:r>
            <a:r>
              <a:rPr lang="ru-RU" dirty="0"/>
              <a:t> имеет одно и то же значение – ‘относящийся к чему-л.’.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900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2. 11</a:t>
            </a:r>
            <a:r>
              <a:rPr lang="ru-RU" dirty="0">
                <a:solidFill>
                  <a:schemeClr val="tx2"/>
                </a:solidFill>
              </a:rPr>
              <a:t>. Отметьте пары слов с омонимичными суффиксами.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1) борец – саратовец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2) солдатка – занавеска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3) каракулевый – бежевый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4) краситель – отбеливатель 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1 2 3. </a:t>
            </a:r>
            <a:r>
              <a:rPr lang="ru-RU" dirty="0" smtClean="0"/>
              <a:t>-</a:t>
            </a:r>
            <a:r>
              <a:rPr lang="ru-RU" i="1" dirty="0" err="1"/>
              <a:t>ец</a:t>
            </a:r>
            <a:r>
              <a:rPr lang="ru-RU" dirty="0"/>
              <a:t>-: ‘лицо по действию’ – ‘лицо по месту проживания’; </a:t>
            </a:r>
            <a:endParaRPr lang="ru-RU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-</a:t>
            </a:r>
            <a:r>
              <a:rPr lang="ru-RU" i="1" dirty="0"/>
              <a:t>к</a:t>
            </a:r>
            <a:r>
              <a:rPr lang="ru-RU" dirty="0"/>
              <a:t>-: ‘жена (солдата)’ – ‘предмет для совершения действия’; </a:t>
            </a:r>
            <a:endParaRPr lang="ru-RU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-</a:t>
            </a:r>
            <a:r>
              <a:rPr lang="ru-RU" i="1" dirty="0"/>
              <a:t>ев</a:t>
            </a:r>
            <a:r>
              <a:rPr lang="ru-RU" dirty="0"/>
              <a:t>-: ‘сделанный из (каракуля)’ – ‘цвет’.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Суффикс -</a:t>
            </a:r>
            <a:r>
              <a:rPr lang="ru-RU" i="1" dirty="0" err="1"/>
              <a:t>тель</a:t>
            </a:r>
            <a:r>
              <a:rPr lang="ru-RU" dirty="0"/>
              <a:t>- в словах </a:t>
            </a:r>
            <a:r>
              <a:rPr lang="ru-RU" i="1" dirty="0"/>
              <a:t>краситель</a:t>
            </a:r>
            <a:r>
              <a:rPr lang="ru-RU" dirty="0"/>
              <a:t> и </a:t>
            </a:r>
            <a:r>
              <a:rPr lang="ru-RU" i="1" dirty="0"/>
              <a:t>отбеливатель</a:t>
            </a:r>
            <a:r>
              <a:rPr lang="ru-RU" dirty="0"/>
              <a:t> имеет одно и то же значение – ‘вещество’.      </a:t>
            </a:r>
          </a:p>
        </p:txBody>
      </p:sp>
    </p:spTree>
    <p:extLst>
      <p:ext uri="{BB962C8B-B14F-4D97-AF65-F5344CB8AC3E}">
        <p14:creationId xmlns:p14="http://schemas.microsoft.com/office/powerpoint/2010/main" val="259352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003232" cy="619268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1. 12</a:t>
            </a:r>
            <a:r>
              <a:rPr lang="ru-RU" dirty="0">
                <a:solidFill>
                  <a:schemeClr val="tx2"/>
                </a:solidFill>
              </a:rPr>
              <a:t>.</a:t>
            </a:r>
            <a:r>
              <a:rPr lang="en-US" dirty="0">
                <a:solidFill>
                  <a:schemeClr val="tx2"/>
                </a:solidFill>
              </a:rPr>
              <a:t> </a:t>
            </a:r>
            <a:r>
              <a:rPr lang="ru-RU" dirty="0">
                <a:solidFill>
                  <a:schemeClr val="tx2"/>
                </a:solidFill>
              </a:rPr>
              <a:t>Отметьте ряды, в которых все слова относятся к одному словообразовательному типу.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1) жемчужина, соломина, баранина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2) виноградина, картофелина, горошина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3) десятина, изюмина, зарубина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4) конина, осетрина, свинина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2 4. </a:t>
            </a:r>
            <a:endParaRPr lang="ru-RU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К </a:t>
            </a:r>
            <a:r>
              <a:rPr lang="ru-RU" dirty="0"/>
              <a:t>одному словообразовательному типу относятся производные слова, образованные: 1) от одной и той же части речи, 2) с помощью одного и того же средства словообразования, 3) которое в производных словах имеет одно и то же значение.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Значение всех производных слов в строчке 2 – ‘единичный предмет, выделенный из совокупности’; в строчке 4 – ‘мясо животного’. В строчках 1 и 3 представлены слова, в которых суффикс -</a:t>
            </a:r>
            <a:r>
              <a:rPr lang="ru-RU" i="1" dirty="0"/>
              <a:t>ин</a:t>
            </a:r>
            <a:r>
              <a:rPr lang="ru-RU" dirty="0"/>
              <a:t>- имеет разное значение. 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2. 12</a:t>
            </a:r>
            <a:r>
              <a:rPr lang="ru-RU" dirty="0">
                <a:solidFill>
                  <a:schemeClr val="tx2"/>
                </a:solidFill>
              </a:rPr>
              <a:t>.</a:t>
            </a:r>
            <a:r>
              <a:rPr lang="en-US" dirty="0">
                <a:solidFill>
                  <a:schemeClr val="tx2"/>
                </a:solidFill>
              </a:rPr>
              <a:t> </a:t>
            </a:r>
            <a:r>
              <a:rPr lang="ru-RU" dirty="0">
                <a:solidFill>
                  <a:schemeClr val="tx2"/>
                </a:solidFill>
              </a:rPr>
              <a:t>Отметьте ряды, в которых все слова относятся к одному словообразовательному типу.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1) телятина, зайчатина, курятина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2) четвертина, севрюжина, холодина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3) соломина, картофелина, горошина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4) жемчужина, виноградина, баранина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1 3. </a:t>
            </a:r>
            <a:endParaRPr lang="ru-RU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Значение </a:t>
            </a:r>
            <a:r>
              <a:rPr lang="ru-RU" dirty="0"/>
              <a:t>всех производных слов в строчке 1 – ‘мясо животного’; в строчке 3 – ‘единичный предмет, выделенный из совокупности’. В строчках 2 и 4 представлены слова, в которых суффикс -</a:t>
            </a:r>
            <a:r>
              <a:rPr lang="ru-RU" i="1" dirty="0"/>
              <a:t>ин</a:t>
            </a:r>
            <a:r>
              <a:rPr lang="ru-RU" dirty="0"/>
              <a:t>- имеет разное значение.  </a:t>
            </a:r>
          </a:p>
        </p:txBody>
      </p:sp>
    </p:spTree>
    <p:extLst>
      <p:ext uri="{BB962C8B-B14F-4D97-AF65-F5344CB8AC3E}">
        <p14:creationId xmlns:p14="http://schemas.microsoft.com/office/powerpoint/2010/main" val="284602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7620000" cy="612068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1. 13</a:t>
            </a:r>
            <a:r>
              <a:rPr lang="ru-RU" dirty="0">
                <a:solidFill>
                  <a:schemeClr val="tx2"/>
                </a:solidFill>
              </a:rPr>
              <a:t>. Отметьте звуковые аббревиатуры.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1) МГУ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2) </a:t>
            </a:r>
            <a:r>
              <a:rPr lang="ru-RU" dirty="0" err="1"/>
              <a:t>совбез</a:t>
            </a:r>
            <a:endParaRPr lang="ru-RU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3) ТАСС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4) ЦУМ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3 4. </a:t>
            </a:r>
            <a:endParaRPr lang="ru-RU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В </a:t>
            </a:r>
            <a:r>
              <a:rPr lang="ru-RU" dirty="0"/>
              <a:t>звуковой аббревиатуре от каждого слова исходного словосочетания берется начальный звук. </a:t>
            </a:r>
            <a:r>
              <a:rPr lang="ru-RU" i="1" dirty="0"/>
              <a:t>МГУ</a:t>
            </a:r>
            <a:r>
              <a:rPr lang="ru-RU" dirty="0"/>
              <a:t> – буквенная аббревиатура; </a:t>
            </a:r>
            <a:r>
              <a:rPr lang="ru-RU" i="1" dirty="0" err="1"/>
              <a:t>совбез</a:t>
            </a:r>
            <a:r>
              <a:rPr lang="ru-RU" dirty="0"/>
              <a:t> (совет безопасности) – сложносокращенное слово.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2. 13</a:t>
            </a:r>
            <a:r>
              <a:rPr lang="ru-RU" dirty="0">
                <a:solidFill>
                  <a:schemeClr val="tx2"/>
                </a:solidFill>
              </a:rPr>
              <a:t>. Отметьте звуковые аббревиатуры.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1) ФСБ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2) ТЮЗ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3) мопед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4) ГУМ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2 4. </a:t>
            </a:r>
            <a:endParaRPr lang="ru-RU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i="1" dirty="0" smtClean="0"/>
              <a:t>ФСБ</a:t>
            </a:r>
            <a:r>
              <a:rPr lang="ru-RU" dirty="0" smtClean="0"/>
              <a:t> </a:t>
            </a:r>
            <a:r>
              <a:rPr lang="ru-RU" dirty="0"/>
              <a:t>– буквенная аббревиатура; </a:t>
            </a:r>
            <a:r>
              <a:rPr lang="ru-RU" i="1" dirty="0"/>
              <a:t>мопед</a:t>
            </a:r>
            <a:r>
              <a:rPr lang="ru-RU" dirty="0"/>
              <a:t> – сложносокращенное слово (сложение начального слога слова </a:t>
            </a:r>
            <a:r>
              <a:rPr lang="ru-RU" i="1" dirty="0"/>
              <a:t>мотоцикл</a:t>
            </a:r>
            <a:r>
              <a:rPr lang="ru-RU" dirty="0"/>
              <a:t> и конечного слога слова </a:t>
            </a:r>
            <a:r>
              <a:rPr lang="ru-RU" i="1" dirty="0"/>
              <a:t>велосипед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43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147248" cy="640871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1. 14</a:t>
            </a:r>
            <a:r>
              <a:rPr lang="ru-RU" dirty="0">
                <a:solidFill>
                  <a:schemeClr val="tx2"/>
                </a:solidFill>
              </a:rPr>
              <a:t>. Отметьте собирательные существительные.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1) хор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2) молодежь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3) аппаратура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4) стадо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2 3. </a:t>
            </a:r>
            <a:endParaRPr lang="ru-RU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Собирательные </a:t>
            </a:r>
            <a:r>
              <a:rPr lang="ru-RU" dirty="0"/>
              <a:t>существительные обозначают неопределенное множество лиц или предметов как неделимое целое. Важнейшими грамматическими признаками собирательных существительных являются: 1) отсутствие формы множественного числа; 2) неспособность сочетаться с количественными числительными. Существительные </a:t>
            </a:r>
            <a:r>
              <a:rPr lang="ru-RU" i="1" dirty="0"/>
              <a:t>молодежь</a:t>
            </a:r>
            <a:r>
              <a:rPr lang="ru-RU" dirty="0"/>
              <a:t> и </a:t>
            </a:r>
            <a:r>
              <a:rPr lang="ru-RU" i="1" dirty="0"/>
              <a:t>аппаратура</a:t>
            </a:r>
            <a:r>
              <a:rPr lang="ru-RU" dirty="0"/>
              <a:t> являются собирательными и по значению, и по грамматическим признакам. Существительные </a:t>
            </a:r>
            <a:r>
              <a:rPr lang="ru-RU" i="1" dirty="0"/>
              <a:t>хор</a:t>
            </a:r>
            <a:r>
              <a:rPr lang="ru-RU" dirty="0"/>
              <a:t> и </a:t>
            </a:r>
            <a:r>
              <a:rPr lang="ru-RU" i="1" dirty="0"/>
              <a:t>стадо</a:t>
            </a:r>
            <a:r>
              <a:rPr lang="ru-RU" dirty="0"/>
              <a:t> собирательными не являются. Они обозначают раздельное множество, о чем свидетельствуют их грамматические признаки: наличие формы множественного числа (</a:t>
            </a:r>
            <a:r>
              <a:rPr lang="ru-RU" i="1" dirty="0"/>
              <a:t>хоры</a:t>
            </a:r>
            <a:r>
              <a:rPr lang="ru-RU" dirty="0"/>
              <a:t>, </a:t>
            </a:r>
            <a:r>
              <a:rPr lang="ru-RU" i="1" dirty="0"/>
              <a:t>стада</a:t>
            </a:r>
            <a:r>
              <a:rPr lang="ru-RU" dirty="0"/>
              <a:t>) и сочетаемость с количественными числительными (</a:t>
            </a:r>
            <a:r>
              <a:rPr lang="ru-RU" i="1" dirty="0"/>
              <a:t>три хора, два стада</a:t>
            </a:r>
            <a:r>
              <a:rPr lang="ru-RU" dirty="0"/>
              <a:t>).     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1100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2. 14</a:t>
            </a:r>
            <a:r>
              <a:rPr lang="ru-RU" dirty="0">
                <a:solidFill>
                  <a:schemeClr val="tx2"/>
                </a:solidFill>
              </a:rPr>
              <a:t>. Отметьте собирательные существительные.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1) полк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2) толпа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3) студенчество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4) белье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3 4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Существительные </a:t>
            </a:r>
            <a:r>
              <a:rPr lang="ru-RU" i="1" dirty="0"/>
              <a:t>студенчество </a:t>
            </a:r>
            <a:r>
              <a:rPr lang="ru-RU" dirty="0"/>
              <a:t>и </a:t>
            </a:r>
            <a:r>
              <a:rPr lang="ru-RU" i="1" dirty="0"/>
              <a:t>белье</a:t>
            </a:r>
            <a:r>
              <a:rPr lang="ru-RU" dirty="0"/>
              <a:t> являются собирательными и по значению, и по грамматическим признакам. Существительные </a:t>
            </a:r>
            <a:r>
              <a:rPr lang="ru-RU" i="1" dirty="0"/>
              <a:t>полк </a:t>
            </a:r>
            <a:r>
              <a:rPr lang="ru-RU" dirty="0"/>
              <a:t>и </a:t>
            </a:r>
            <a:r>
              <a:rPr lang="ru-RU" i="1" dirty="0"/>
              <a:t>толпа</a:t>
            </a:r>
            <a:r>
              <a:rPr lang="ru-RU" dirty="0"/>
              <a:t> собирательными не </a:t>
            </a:r>
            <a:r>
              <a:rPr lang="ru-RU" dirty="0" smtClean="0"/>
              <a:t>являются: они имеют форму </a:t>
            </a:r>
            <a:r>
              <a:rPr lang="ru-RU" dirty="0"/>
              <a:t>множественного числа (</a:t>
            </a:r>
            <a:r>
              <a:rPr lang="ru-RU" i="1" dirty="0"/>
              <a:t>полки</a:t>
            </a:r>
            <a:r>
              <a:rPr lang="ru-RU" dirty="0"/>
              <a:t>, </a:t>
            </a:r>
            <a:r>
              <a:rPr lang="ru-RU" i="1" dirty="0"/>
              <a:t>толпы</a:t>
            </a:r>
            <a:r>
              <a:rPr lang="ru-RU" dirty="0"/>
              <a:t>) и </a:t>
            </a:r>
            <a:r>
              <a:rPr lang="ru-RU" dirty="0" smtClean="0"/>
              <a:t>сочетаются с </a:t>
            </a:r>
            <a:r>
              <a:rPr lang="ru-RU" dirty="0"/>
              <a:t>количественными числительными (</a:t>
            </a:r>
            <a:r>
              <a:rPr lang="ru-RU" i="1" dirty="0"/>
              <a:t>три полка, две толпы</a:t>
            </a:r>
            <a:r>
              <a:rPr lang="ru-RU" dirty="0"/>
              <a:t>).   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350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0793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7620000" cy="586551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1. 15</a:t>
            </a:r>
            <a:r>
              <a:rPr lang="ru-RU" dirty="0">
                <a:solidFill>
                  <a:schemeClr val="tx2"/>
                </a:solidFill>
              </a:rPr>
              <a:t>. Отметьте строчки, в которых все слова одного рода. </a:t>
            </a:r>
          </a:p>
          <a:p>
            <a:r>
              <a:rPr lang="ru-RU" dirty="0"/>
              <a:t>1) кашпо, бордо, евро, бра </a:t>
            </a:r>
          </a:p>
          <a:p>
            <a:r>
              <a:rPr lang="ru-RU" dirty="0"/>
              <a:t>2) колибри, авеню, иваси, кольраби</a:t>
            </a:r>
          </a:p>
          <a:p>
            <a:r>
              <a:rPr lang="ru-RU" dirty="0"/>
              <a:t>3) оригами, сулугуни, салями, пенальти</a:t>
            </a:r>
          </a:p>
          <a:p>
            <a:r>
              <a:rPr lang="ru-RU" dirty="0"/>
              <a:t>4) сари, толь, топь, голь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2.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2. 15</a:t>
            </a:r>
            <a:r>
              <a:rPr lang="ru-RU" dirty="0">
                <a:solidFill>
                  <a:schemeClr val="tx2"/>
                </a:solidFill>
              </a:rPr>
              <a:t>. Отметьте строчки, в которых все слова одного рода. </a:t>
            </a:r>
          </a:p>
          <a:p>
            <a:r>
              <a:rPr lang="ru-RU" dirty="0"/>
              <a:t>1) кашне, бордо, евро, пенальти </a:t>
            </a:r>
          </a:p>
          <a:p>
            <a:r>
              <a:rPr lang="ru-RU" dirty="0"/>
              <a:t>2) сулугуни, салями, визави, паспарту</a:t>
            </a:r>
          </a:p>
          <a:p>
            <a:r>
              <a:rPr lang="ru-RU" dirty="0"/>
              <a:t>3) канифоль, авеню, иваси, брокколи </a:t>
            </a:r>
          </a:p>
          <a:p>
            <a:r>
              <a:rPr lang="ru-RU" dirty="0"/>
              <a:t>4) лебедь, толь, брокколи, туш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Ответ</a:t>
            </a:r>
            <a:r>
              <a:rPr lang="ru-RU" dirty="0">
                <a:solidFill>
                  <a:schemeClr val="tx2"/>
                </a:solidFill>
              </a:rPr>
              <a:t>: 3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  <a:endParaRPr lang="ru-RU" dirty="0">
              <a:solidFill>
                <a:schemeClr val="tx2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23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003232" cy="597666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rgbClr val="C00000"/>
                </a:solidFill>
              </a:rPr>
              <a:t>1. 16. Отметьте пары существительных, у которых при разных формах множественного числа сохраняется одно и то же значение.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1) пропуска – пропуски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2) хлеба – хлебы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3) инструктора – инструкторы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4) дизеля – дизели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rgbClr val="C00000"/>
                </a:solidFill>
              </a:rPr>
              <a:t>Ответ: 3 4.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В примерах 1, 2  наблюдается изменение значения слов: документы (</a:t>
            </a:r>
            <a:r>
              <a:rPr lang="ru-RU" sz="1600" i="1" dirty="0" smtClean="0"/>
              <a:t>пропуска</a:t>
            </a:r>
            <a:r>
              <a:rPr lang="ru-RU" sz="1600" dirty="0" smtClean="0"/>
              <a:t>) – отсутствие (</a:t>
            </a:r>
            <a:r>
              <a:rPr lang="ru-RU" sz="1600" i="1" dirty="0" smtClean="0"/>
              <a:t>пропуски</a:t>
            </a:r>
            <a:r>
              <a:rPr lang="ru-RU" sz="1600" dirty="0" smtClean="0"/>
              <a:t>); злаки (</a:t>
            </a:r>
            <a:r>
              <a:rPr lang="ru-RU" sz="1600" i="1" dirty="0" smtClean="0"/>
              <a:t>хлеба</a:t>
            </a:r>
            <a:r>
              <a:rPr lang="ru-RU" sz="1600" dirty="0" smtClean="0"/>
              <a:t>) – изделия из муки (</a:t>
            </a:r>
            <a:r>
              <a:rPr lang="ru-RU" sz="1600" i="1" dirty="0" smtClean="0"/>
              <a:t>хлебы</a:t>
            </a:r>
            <a:r>
              <a:rPr lang="ru-RU" sz="1600" dirty="0" smtClean="0"/>
              <a:t>).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sz="16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rgbClr val="C00000"/>
                </a:solidFill>
              </a:rPr>
              <a:t>2. 16. Отметьте пары существительных, у которых при разных формах множественного числа сохраняется одно и то же значение.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1) корпуса – корпусы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2) тенора – теноры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3) тона – тоны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4) прожектора – прожекторы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rgbClr val="C00000"/>
                </a:solidFill>
              </a:rPr>
              <a:t>Ответ: 2 4.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В примерах 1, 3 наблюдается изменение значения слов: здания (</a:t>
            </a:r>
            <a:r>
              <a:rPr lang="ru-RU" sz="1600" i="1" dirty="0" smtClean="0"/>
              <a:t>корпуса</a:t>
            </a:r>
            <a:r>
              <a:rPr lang="ru-RU" sz="1600" dirty="0" smtClean="0"/>
              <a:t>) – туловища (</a:t>
            </a:r>
            <a:r>
              <a:rPr lang="ru-RU" sz="1600" i="1" dirty="0" smtClean="0"/>
              <a:t>корпусы</a:t>
            </a:r>
            <a:r>
              <a:rPr lang="ru-RU" sz="1600" dirty="0" smtClean="0"/>
              <a:t>); цвета (</a:t>
            </a:r>
            <a:r>
              <a:rPr lang="ru-RU" sz="1600" i="1" dirty="0" smtClean="0"/>
              <a:t>тона</a:t>
            </a:r>
            <a:r>
              <a:rPr lang="ru-RU" sz="1600" dirty="0" smtClean="0"/>
              <a:t>) – звуки (</a:t>
            </a:r>
            <a:r>
              <a:rPr lang="ru-RU" sz="1600" i="1" dirty="0" smtClean="0"/>
              <a:t>тоны</a:t>
            </a:r>
            <a:r>
              <a:rPr lang="ru-RU" sz="1600" dirty="0" smtClean="0"/>
              <a:t>).</a:t>
            </a:r>
          </a:p>
          <a:p>
            <a:endParaRPr lang="ru-RU" sz="1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075240" cy="612068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1. 17. В функции какой части речи употреблено подчеркнутое слово во фразе «Остались </a:t>
            </a:r>
            <a:r>
              <a:rPr lang="ru-RU" u="sng" dirty="0" smtClean="0">
                <a:solidFill>
                  <a:srgbClr val="C00000"/>
                </a:solidFill>
              </a:rPr>
              <a:t>одни</a:t>
            </a:r>
            <a:r>
              <a:rPr lang="ru-RU" dirty="0" smtClean="0">
                <a:solidFill>
                  <a:srgbClr val="C00000"/>
                </a:solidFill>
              </a:rPr>
              <a:t> воспоминания»?</a:t>
            </a:r>
          </a:p>
          <a:p>
            <a:r>
              <a:rPr lang="ru-RU" dirty="0" smtClean="0"/>
              <a:t>1) частицы </a:t>
            </a:r>
          </a:p>
          <a:p>
            <a:r>
              <a:rPr lang="ru-RU" dirty="0" smtClean="0"/>
              <a:t>2) числительного</a:t>
            </a:r>
          </a:p>
          <a:p>
            <a:r>
              <a:rPr lang="ru-RU" dirty="0" smtClean="0"/>
              <a:t>3) местоимения</a:t>
            </a:r>
          </a:p>
          <a:p>
            <a:r>
              <a:rPr lang="ru-RU" dirty="0" smtClean="0"/>
              <a:t>4) Прилагательного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1. </a:t>
            </a:r>
          </a:p>
          <a:p>
            <a:r>
              <a:rPr lang="ru-RU" dirty="0" smtClean="0"/>
              <a:t>Слово </a:t>
            </a:r>
            <a:r>
              <a:rPr lang="ru-RU" i="1" dirty="0" smtClean="0"/>
              <a:t>одни</a:t>
            </a:r>
            <a:r>
              <a:rPr lang="ru-RU" dirty="0" smtClean="0"/>
              <a:t> употреблено в значении </a:t>
            </a:r>
            <a:r>
              <a:rPr lang="ru-RU" dirty="0" err="1" smtClean="0"/>
              <a:t>ограничительно-выделительной</a:t>
            </a:r>
            <a:r>
              <a:rPr lang="ru-RU" dirty="0" smtClean="0"/>
              <a:t> частицы, подобной частице </a:t>
            </a:r>
            <a:r>
              <a:rPr lang="ru-RU" i="1" dirty="0" smtClean="0"/>
              <a:t>лишь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2. 17. В функции какой части речи употреблено подчеркнутое слово во фразе «Приходил тут к тебе </a:t>
            </a:r>
            <a:r>
              <a:rPr lang="ru-RU" u="sng" dirty="0" smtClean="0">
                <a:solidFill>
                  <a:srgbClr val="C00000"/>
                </a:solidFill>
              </a:rPr>
              <a:t>один</a:t>
            </a:r>
            <a:r>
              <a:rPr lang="ru-RU" dirty="0" smtClean="0">
                <a:solidFill>
                  <a:srgbClr val="C00000"/>
                </a:solidFill>
              </a:rPr>
              <a:t>, записку оставил»?</a:t>
            </a:r>
          </a:p>
          <a:p>
            <a:r>
              <a:rPr lang="ru-RU" dirty="0" smtClean="0"/>
              <a:t>1) существительного</a:t>
            </a:r>
          </a:p>
          <a:p>
            <a:r>
              <a:rPr lang="ru-RU" dirty="0" smtClean="0"/>
              <a:t>2) частицы</a:t>
            </a:r>
          </a:p>
          <a:p>
            <a:r>
              <a:rPr lang="ru-RU" dirty="0" smtClean="0"/>
              <a:t>3) числительного</a:t>
            </a:r>
          </a:p>
          <a:p>
            <a:r>
              <a:rPr lang="ru-RU" dirty="0" smtClean="0"/>
              <a:t>4) местоимения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4. </a:t>
            </a:r>
          </a:p>
          <a:p>
            <a:r>
              <a:rPr lang="ru-RU" dirty="0" smtClean="0"/>
              <a:t>Слово </a:t>
            </a:r>
            <a:r>
              <a:rPr lang="ru-RU" i="1" dirty="0" smtClean="0"/>
              <a:t>один</a:t>
            </a:r>
            <a:r>
              <a:rPr lang="ru-RU" dirty="0" smtClean="0"/>
              <a:t> употреблено в значении неопределенного местоимения (</a:t>
            </a:r>
            <a:r>
              <a:rPr lang="ru-RU" i="1" dirty="0" smtClean="0"/>
              <a:t>приходил некто, кто-то</a:t>
            </a:r>
            <a:r>
              <a:rPr lang="ru-RU" dirty="0" smtClean="0"/>
              <a:t>).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075240" cy="604867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1. 18. Отметьте формы глагола, у которых выражена грамматическая категория времени.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1) перебежав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2) построим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3) читающий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4) нашел бы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Ответ: 2 3.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i="1" dirty="0" smtClean="0"/>
              <a:t>Построим</a:t>
            </a:r>
            <a:r>
              <a:rPr lang="ru-RU" dirty="0" smtClean="0"/>
              <a:t> – личный глагол в форме буд. </a:t>
            </a:r>
            <a:r>
              <a:rPr lang="ru-RU" dirty="0" err="1" smtClean="0"/>
              <a:t>вр</a:t>
            </a:r>
            <a:r>
              <a:rPr lang="ru-RU" dirty="0" smtClean="0"/>
              <a:t>., </a:t>
            </a:r>
            <a:r>
              <a:rPr lang="ru-RU" i="1" dirty="0" smtClean="0"/>
              <a:t>читающий</a:t>
            </a:r>
            <a:r>
              <a:rPr lang="ru-RU" dirty="0" smtClean="0"/>
              <a:t> – действительное причастие наст. </a:t>
            </a:r>
            <a:r>
              <a:rPr lang="ru-RU" dirty="0" err="1" smtClean="0"/>
              <a:t>вр</a:t>
            </a:r>
            <a:r>
              <a:rPr lang="ru-RU" dirty="0" smtClean="0"/>
              <a:t>. Деепричастия (</a:t>
            </a:r>
            <a:r>
              <a:rPr lang="ru-RU" i="1" dirty="0" smtClean="0"/>
              <a:t>перебежав</a:t>
            </a:r>
            <a:r>
              <a:rPr lang="ru-RU" dirty="0" smtClean="0"/>
              <a:t>) и глаголы условного (сослагательного) наклонения (</a:t>
            </a:r>
            <a:r>
              <a:rPr lang="ru-RU" i="1" dirty="0" smtClean="0"/>
              <a:t>нашел бы</a:t>
            </a:r>
            <a:r>
              <a:rPr lang="ru-RU" dirty="0" smtClean="0"/>
              <a:t>) временных форм не имеют.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2. 18. Отметьте формы глагола, у которых выражена грамматическая категория времени.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1) размышлявший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2) смеркается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3) приготовил бы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4) пишите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Ответ: 1 2.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i="1" dirty="0" smtClean="0"/>
              <a:t>Размышлявший </a:t>
            </a:r>
            <a:r>
              <a:rPr lang="ru-RU" dirty="0" smtClean="0"/>
              <a:t>– действительное причастие </a:t>
            </a:r>
            <a:r>
              <a:rPr lang="ru-RU" dirty="0" err="1" smtClean="0"/>
              <a:t>прош</a:t>
            </a:r>
            <a:r>
              <a:rPr lang="ru-RU" dirty="0" smtClean="0"/>
              <a:t>. </a:t>
            </a:r>
            <a:r>
              <a:rPr lang="ru-RU" dirty="0" err="1" smtClean="0"/>
              <a:t>вр</a:t>
            </a:r>
            <a:r>
              <a:rPr lang="ru-RU" dirty="0" smtClean="0"/>
              <a:t>. </a:t>
            </a:r>
            <a:r>
              <a:rPr lang="ru-RU" i="1" dirty="0" smtClean="0"/>
              <a:t>Смеркается</a:t>
            </a:r>
            <a:r>
              <a:rPr lang="ru-RU" dirty="0" smtClean="0"/>
              <a:t> –</a:t>
            </a:r>
            <a:r>
              <a:rPr lang="ru-RU" i="1" dirty="0" smtClean="0"/>
              <a:t> </a:t>
            </a:r>
            <a:r>
              <a:rPr lang="ru-RU" dirty="0" smtClean="0"/>
              <a:t>безличный глагол в форме наст. </a:t>
            </a:r>
            <a:r>
              <a:rPr lang="ru-RU" dirty="0" err="1" smtClean="0"/>
              <a:t>вр</a:t>
            </a:r>
            <a:r>
              <a:rPr lang="ru-RU" dirty="0" smtClean="0"/>
              <a:t>. Глаголы условного (сослагательного) наклонения (</a:t>
            </a:r>
            <a:r>
              <a:rPr lang="ru-RU" i="1" dirty="0" smtClean="0"/>
              <a:t>приготовил бы</a:t>
            </a:r>
            <a:r>
              <a:rPr lang="ru-RU" dirty="0" smtClean="0"/>
              <a:t>) и повелительного наклонения (</a:t>
            </a:r>
            <a:r>
              <a:rPr lang="ru-RU" i="1" dirty="0" smtClean="0"/>
              <a:t>пишите</a:t>
            </a:r>
            <a:r>
              <a:rPr lang="ru-RU" dirty="0" smtClean="0"/>
              <a:t>) временных форм не имеют.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003232" cy="604867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1. 19. Отметьте глаголы, у которых выражена грамматическая категория лица.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1) Птицы поют.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2) Друг приехал.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3) Вечереет.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4) Принеси куртку.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Ответ: 1 4.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i="1" dirty="0" smtClean="0"/>
              <a:t>Поют</a:t>
            </a:r>
            <a:r>
              <a:rPr lang="ru-RU" dirty="0" smtClean="0"/>
              <a:t> – 3 лицо, </a:t>
            </a:r>
            <a:r>
              <a:rPr lang="ru-RU" i="1" dirty="0" smtClean="0"/>
              <a:t>принеси</a:t>
            </a:r>
            <a:r>
              <a:rPr lang="ru-RU" dirty="0" smtClean="0"/>
              <a:t> – 2 лицо. Глаголы в прошедшем времени (</a:t>
            </a:r>
            <a:r>
              <a:rPr lang="ru-RU" i="1" dirty="0" smtClean="0"/>
              <a:t>приехал</a:t>
            </a:r>
            <a:r>
              <a:rPr lang="ru-RU" dirty="0" smtClean="0"/>
              <a:t>) и безличные глаголы (</a:t>
            </a:r>
            <a:r>
              <a:rPr lang="ru-RU" i="1" dirty="0" smtClean="0"/>
              <a:t>вечереет</a:t>
            </a:r>
            <a:r>
              <a:rPr lang="ru-RU" dirty="0" smtClean="0"/>
              <a:t>) по лицам не изменяются.    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 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2. 19. Отметьте глаголы, у которых выражена грамматическая категория лица.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1) Он все забыл.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2) Дети играют.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3) Запишите в тетрадь.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4) Меня знобит.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Ответ: 2 3.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i="1" dirty="0" smtClean="0"/>
              <a:t>Играют</a:t>
            </a:r>
            <a:r>
              <a:rPr lang="ru-RU" dirty="0" smtClean="0"/>
              <a:t> – 3 лицо, </a:t>
            </a:r>
            <a:r>
              <a:rPr lang="ru-RU" i="1" dirty="0" smtClean="0"/>
              <a:t>запишите</a:t>
            </a:r>
            <a:r>
              <a:rPr lang="ru-RU" dirty="0" smtClean="0"/>
              <a:t> – 2 лицо. Глаголы в прошедшем времени (</a:t>
            </a:r>
            <a:r>
              <a:rPr lang="ru-RU" i="1" dirty="0" smtClean="0"/>
              <a:t>забыл</a:t>
            </a:r>
            <a:r>
              <a:rPr lang="ru-RU" dirty="0" smtClean="0"/>
              <a:t>) и безличные глаголы (</a:t>
            </a:r>
            <a:r>
              <a:rPr lang="ru-RU" i="1" dirty="0" smtClean="0"/>
              <a:t>знобит</a:t>
            </a:r>
            <a:r>
              <a:rPr lang="ru-RU" dirty="0" smtClean="0"/>
              <a:t>) по лицам не изменяются.    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147248" cy="590465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1. 20. Отметьте глаголы, которые имеют супплетивную видовую пару.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1) посылать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2) брать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3) наследовать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4) ловить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Ответ: 2 4.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i="1" dirty="0" smtClean="0"/>
              <a:t>Брать – взять, ловить – поймать</a:t>
            </a:r>
            <a:r>
              <a:rPr lang="ru-RU" dirty="0" smtClean="0"/>
              <a:t>. Члены супплетивных видовых пар образованы от разных основ, т.е. один член пары не является производным от другого. При этом члены супплетивных видовых пар отвечают общим требованиям видовой парности глаголов: являются лексически тождественными, совпадают во всех значениях или в части значений. Глагол </a:t>
            </a:r>
            <a:r>
              <a:rPr lang="ru-RU" i="1" dirty="0" smtClean="0"/>
              <a:t>посылать</a:t>
            </a:r>
            <a:r>
              <a:rPr lang="ru-RU" dirty="0" smtClean="0"/>
              <a:t> образует видовую пару посредством чередования звуков в корне (</a:t>
            </a:r>
            <a:r>
              <a:rPr lang="ru-RU" i="1" dirty="0" smtClean="0"/>
              <a:t>послать</a:t>
            </a:r>
            <a:r>
              <a:rPr lang="ru-RU" dirty="0" smtClean="0"/>
              <a:t>). Глагол </a:t>
            </a:r>
            <a:r>
              <a:rPr lang="ru-RU" i="1" dirty="0" smtClean="0"/>
              <a:t>наследовать</a:t>
            </a:r>
            <a:r>
              <a:rPr lang="ru-RU" dirty="0" smtClean="0"/>
              <a:t> является двувидовым.  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2. 20. Отметьте глаголы, которые имеют супплетивную видовую пару.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1) казнить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2) класть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3) говорить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4) выбирать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Ответ: 2 3.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i="1" dirty="0" smtClean="0"/>
              <a:t>Класть – положить, говорить – сказать</a:t>
            </a:r>
            <a:r>
              <a:rPr lang="ru-RU" dirty="0" smtClean="0"/>
              <a:t>. </a:t>
            </a:r>
            <a:r>
              <a:rPr lang="ru-RU" i="1" dirty="0" smtClean="0"/>
              <a:t>Казнить</a:t>
            </a:r>
            <a:r>
              <a:rPr lang="ru-RU" dirty="0" smtClean="0"/>
              <a:t> – двувидовой глагол, </a:t>
            </a:r>
            <a:r>
              <a:rPr lang="ru-RU" i="1" dirty="0" smtClean="0"/>
              <a:t>выбирать – выбрать</a:t>
            </a:r>
            <a:r>
              <a:rPr lang="ru-RU" dirty="0" smtClean="0"/>
              <a:t> (образование видовой пары посредством чередования звуков в корне).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19256" cy="597666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1. 21. Отметьте предложения с реальной модальностью.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1) Октябрь уже прошел.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2) Здесь лапы у елей дрожат на весу, Здесь птицы щебечут тревожно –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Живешь в заколдованном диком лесу, откуда уйти невозможно (Высоцкий).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3) Собрать все книги бы да сжечь! (Грибоедов).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4) За здравствует солнце, да скроется тьма! (Пушкин).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Ответ: 1 2.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u="sng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u="sng" dirty="0" smtClean="0"/>
              <a:t>Реальная</a:t>
            </a:r>
            <a:r>
              <a:rPr lang="ru-RU" dirty="0" smtClean="0"/>
              <a:t> модальность соотносится с оценкой содержания высказывания как соответствующего реальной действительности. Грамматическим способом выражения реальной модальности являются временные формы изъявительного наклонения глагола.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u="sng" dirty="0" smtClean="0"/>
              <a:t>Ирреальная</a:t>
            </a:r>
            <a:r>
              <a:rPr lang="ru-RU" dirty="0" smtClean="0"/>
              <a:t> модальность соотносится с оценкой содержания высказывания как желаемого, требуемого или необходимого и грамматически выражается формами сослагательного (условного) и повелительного наклонения.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2600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2. 21. Отметьте предложения с ирреальной модальностью.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1) Оставьте меня в покое!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2) Многие герои А.Чехова живут неестественной, ложной жизнью.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3) Шел бы ты спать, милый.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4) В одном царстве-государстве жил-был царь.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Ответ: 1 3.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147248" cy="6264696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>
                <a:solidFill>
                  <a:srgbClr val="C00000"/>
                </a:solidFill>
              </a:rPr>
              <a:t>1. 22. Отметьте словосочетания с синкретичными смысловыми отношениями между компонентами.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/>
              <a:t>1) достойный похвалы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/>
              <a:t>2) плач детей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/>
              <a:t>3) вижу дом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/>
              <a:t>4) рано состарившаяся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>
                <a:solidFill>
                  <a:srgbClr val="C00000"/>
                </a:solidFill>
              </a:rPr>
              <a:t>Ответ: 2.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/>
              <a:t>При </a:t>
            </a:r>
            <a:r>
              <a:rPr lang="ru-RU" sz="3200" u="sng" dirty="0" smtClean="0"/>
              <a:t>синкретичных смысловых отношениях</a:t>
            </a:r>
            <a:r>
              <a:rPr lang="ru-RU" sz="3200" dirty="0" smtClean="0"/>
              <a:t> между компонентами в словосочетании совмещаются разные значения: атрибутивные (определительные) и объектные (например, </a:t>
            </a:r>
            <a:r>
              <a:rPr lang="ru-RU" sz="3200" i="1" dirty="0" smtClean="0"/>
              <a:t>мечта о счастье</a:t>
            </a:r>
            <a:r>
              <a:rPr lang="ru-RU" sz="3200" dirty="0" smtClean="0"/>
              <a:t>); атрибутивные и обстоятельственные (например, </a:t>
            </a:r>
            <a:r>
              <a:rPr lang="ru-RU" sz="3200" i="1" dirty="0" smtClean="0"/>
              <a:t>домик в лесу</a:t>
            </a:r>
            <a:r>
              <a:rPr lang="ru-RU" sz="3200" dirty="0" smtClean="0"/>
              <a:t>), объектные и обстоятельственные (например, </a:t>
            </a:r>
            <a:r>
              <a:rPr lang="ru-RU" sz="3200" i="1" dirty="0" smtClean="0"/>
              <a:t>лететь над морем</a:t>
            </a:r>
            <a:r>
              <a:rPr lang="ru-RU" sz="3200" dirty="0" smtClean="0"/>
              <a:t>), обстоятельственные значения времени и условия (например, </a:t>
            </a:r>
            <a:r>
              <a:rPr lang="ru-RU" sz="3200" i="1" dirty="0" smtClean="0"/>
              <a:t>гулять при луне</a:t>
            </a:r>
            <a:r>
              <a:rPr lang="ru-RU" sz="3200" dirty="0" smtClean="0"/>
              <a:t>).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/>
              <a:t>В словосочетании </a:t>
            </a:r>
            <a:r>
              <a:rPr lang="ru-RU" sz="3200" i="1" dirty="0" smtClean="0"/>
              <a:t>плач детей</a:t>
            </a:r>
            <a:r>
              <a:rPr lang="ru-RU" sz="3200" dirty="0" smtClean="0"/>
              <a:t> совмещаются атрибутивное значение (</a:t>
            </a:r>
            <a:r>
              <a:rPr lang="ru-RU" sz="3200" i="1" dirty="0" smtClean="0"/>
              <a:t>плач</a:t>
            </a:r>
            <a:r>
              <a:rPr lang="ru-RU" sz="3200" dirty="0" smtClean="0"/>
              <a:t> чей?) и объектное (</a:t>
            </a:r>
            <a:r>
              <a:rPr lang="ru-RU" sz="3200" i="1" dirty="0" smtClean="0"/>
              <a:t>плач</a:t>
            </a:r>
            <a:r>
              <a:rPr lang="ru-RU" sz="3200" dirty="0" smtClean="0"/>
              <a:t> кого?). В остальных словосочетаниях смысловые отношения между компонентами характеризуются однозначностью.   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3200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>
                <a:solidFill>
                  <a:srgbClr val="C00000"/>
                </a:solidFill>
              </a:rPr>
              <a:t>2. 22. Отметьте словосочетания с синкретичными смысловыми отношениями между компонентами.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/>
              <a:t>1) дом у дороги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/>
              <a:t>2) способен на многое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/>
              <a:t>3) присматриваюсь к нему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/>
              <a:t>4) прекрасно выполненный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>
                <a:solidFill>
                  <a:srgbClr val="C00000"/>
                </a:solidFill>
              </a:rPr>
              <a:t>Ответ: 1.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/>
              <a:t>В словосочетании </a:t>
            </a:r>
            <a:r>
              <a:rPr lang="ru-RU" sz="3200" i="1" dirty="0" smtClean="0"/>
              <a:t>дом у дороги</a:t>
            </a:r>
            <a:r>
              <a:rPr lang="ru-RU" sz="3200" dirty="0" smtClean="0"/>
              <a:t> совмещаются атрибутивное значение (</a:t>
            </a:r>
            <a:r>
              <a:rPr lang="ru-RU" sz="3200" i="1" dirty="0" smtClean="0"/>
              <a:t>дом</a:t>
            </a:r>
            <a:r>
              <a:rPr lang="ru-RU" sz="3200" dirty="0" smtClean="0"/>
              <a:t> какой?) и обстоятельственное (</a:t>
            </a:r>
            <a:r>
              <a:rPr lang="ru-RU" sz="3200" i="1" dirty="0" smtClean="0"/>
              <a:t>дом</a:t>
            </a:r>
            <a:r>
              <a:rPr lang="ru-RU" sz="3200" dirty="0" smtClean="0"/>
              <a:t> где?). В остальных словосочетаниях смысловые отношения между компонентами характеризуются однозначностью.  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92696"/>
            <a:ext cx="7920880" cy="557748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1. 23. Отметьте субстантивные словосочетания.</a:t>
            </a:r>
          </a:p>
          <a:p>
            <a:r>
              <a:rPr lang="ru-RU" dirty="0" smtClean="0"/>
              <a:t>1) комната брата</a:t>
            </a:r>
          </a:p>
          <a:p>
            <a:r>
              <a:rPr lang="ru-RU" dirty="0" smtClean="0"/>
              <a:t>2) нечто интересное</a:t>
            </a:r>
          </a:p>
          <a:p>
            <a:r>
              <a:rPr lang="ru-RU" dirty="0" smtClean="0"/>
              <a:t>3) бледный от испуга</a:t>
            </a:r>
          </a:p>
          <a:p>
            <a:r>
              <a:rPr lang="ru-RU" dirty="0" smtClean="0"/>
              <a:t>4) их чемодан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 4. </a:t>
            </a:r>
          </a:p>
          <a:p>
            <a:pPr algn="just"/>
            <a:r>
              <a:rPr lang="ru-RU" dirty="0" smtClean="0"/>
              <a:t>В субстантивных словосочетаниях главное слово выражено существительным. 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2. 23. Отметьте субстантивные словосочетания.</a:t>
            </a:r>
          </a:p>
          <a:p>
            <a:r>
              <a:rPr lang="ru-RU" dirty="0" smtClean="0"/>
              <a:t>1) придуманная история</a:t>
            </a:r>
          </a:p>
          <a:p>
            <a:r>
              <a:rPr lang="ru-RU" dirty="0" smtClean="0"/>
              <a:t>2) важный для меня</a:t>
            </a:r>
          </a:p>
          <a:p>
            <a:r>
              <a:rPr lang="ru-RU" dirty="0" smtClean="0"/>
              <a:t>3) ваши дела</a:t>
            </a:r>
          </a:p>
          <a:p>
            <a:r>
              <a:rPr lang="ru-RU" dirty="0" smtClean="0"/>
              <a:t>4) некто странный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 3. </a:t>
            </a:r>
          </a:p>
          <a:p>
            <a:endParaRPr lang="ru-RU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147248" cy="5976664"/>
          </a:xfrm>
        </p:spPr>
        <p:txBody>
          <a:bodyPr>
            <a:normAutofit fontScale="62500" lnSpcReduction="20000"/>
          </a:bodyPr>
          <a:lstStyle/>
          <a:p>
            <a:r>
              <a:rPr lang="ru-RU" sz="2900" dirty="0" smtClean="0">
                <a:solidFill>
                  <a:srgbClr val="C00000"/>
                </a:solidFill>
              </a:rPr>
              <a:t>1. 24. Отметьте собственно вопросительные предложения.</a:t>
            </a:r>
          </a:p>
          <a:p>
            <a:r>
              <a:rPr lang="ru-RU" sz="2900" dirty="0" smtClean="0"/>
              <a:t>1) Вам не случалось быть в Сибири? (Песков)</a:t>
            </a:r>
          </a:p>
          <a:p>
            <a:r>
              <a:rPr lang="ru-RU" sz="2900" dirty="0" smtClean="0"/>
              <a:t>2) Не заглядывая вдаль, Так скажу: зачем мне орден? Я согласен на медаль. (Твардовский)</a:t>
            </a:r>
          </a:p>
          <a:p>
            <a:r>
              <a:rPr lang="ru-RU" sz="2900" dirty="0" smtClean="0"/>
              <a:t>3) Но тебя я разве позабуду? (Есенин)</a:t>
            </a:r>
          </a:p>
          <a:p>
            <a:r>
              <a:rPr lang="ru-RU" sz="2900" dirty="0" smtClean="0"/>
              <a:t>4) Кто у вас на должности хозяев истории? (Рождественский)</a:t>
            </a:r>
          </a:p>
          <a:p>
            <a:pPr algn="ctr"/>
            <a:r>
              <a:rPr lang="ru-RU" sz="2900" dirty="0" smtClean="0">
                <a:solidFill>
                  <a:srgbClr val="C00000"/>
                </a:solidFill>
              </a:rPr>
              <a:t>Ответ: 1 4. </a:t>
            </a:r>
          </a:p>
          <a:p>
            <a:pPr algn="ctr"/>
            <a:r>
              <a:rPr lang="ru-RU" sz="2900" dirty="0" smtClean="0"/>
              <a:t>Эти предложения являются собственно вопросительными </a:t>
            </a:r>
          </a:p>
          <a:p>
            <a:pPr algn="ctr"/>
            <a:r>
              <a:rPr lang="ru-RU" sz="2900" dirty="0" smtClean="0"/>
              <a:t>(в отличие от вопросов-утверждений и вопросов-отрицаний).</a:t>
            </a:r>
          </a:p>
          <a:p>
            <a:endParaRPr lang="ru-RU" sz="1400" dirty="0" smtClean="0"/>
          </a:p>
          <a:p>
            <a:r>
              <a:rPr lang="ru-RU" sz="2900" dirty="0" smtClean="0">
                <a:solidFill>
                  <a:srgbClr val="C00000"/>
                </a:solidFill>
              </a:rPr>
              <a:t>2. 24. Отметьте собственно вопросительные предложения.</a:t>
            </a:r>
          </a:p>
          <a:p>
            <a:r>
              <a:rPr lang="ru-RU" sz="2900" dirty="0" smtClean="0"/>
              <a:t>1)</a:t>
            </a:r>
            <a:r>
              <a:rPr lang="ru-RU" sz="2900" i="1" dirty="0" smtClean="0"/>
              <a:t> </a:t>
            </a:r>
            <a:r>
              <a:rPr lang="ru-RU" sz="2900" dirty="0" smtClean="0"/>
              <a:t>Кто в детстве не осаждал старинные замки, не погибал на корабле с изодранными в клочья парусами? (Паустовский)</a:t>
            </a:r>
          </a:p>
          <a:p>
            <a:r>
              <a:rPr lang="ru-RU" sz="2900" dirty="0" smtClean="0"/>
              <a:t>2) Вам не случалось быть в Сибири? (Песков)</a:t>
            </a:r>
          </a:p>
          <a:p>
            <a:r>
              <a:rPr lang="ru-RU" sz="2900" dirty="0" smtClean="0"/>
              <a:t>3) Не заглядывая вдаль, Так скажу: зачем мне орден? Я согласен на медаль. (Твардовский)</a:t>
            </a:r>
          </a:p>
          <a:p>
            <a:r>
              <a:rPr lang="ru-RU" sz="2900" dirty="0" smtClean="0"/>
              <a:t>4) Но тебя я разве позабуду? (Есенин)</a:t>
            </a:r>
          </a:p>
          <a:p>
            <a:pPr algn="ctr"/>
            <a:r>
              <a:rPr lang="ru-RU" sz="2900" dirty="0" smtClean="0">
                <a:solidFill>
                  <a:srgbClr val="C00000"/>
                </a:solidFill>
              </a:rPr>
              <a:t>Ответ: 2. </a:t>
            </a: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147248" cy="619268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solidFill>
                  <a:srgbClr val="C00000"/>
                </a:solidFill>
              </a:rPr>
              <a:t>1. 25. Отметьте сложные предложения с разными видами связи. (Знаки препинания не расставлены.)</a:t>
            </a:r>
          </a:p>
          <a:p>
            <a:pPr algn="just"/>
            <a:r>
              <a:rPr lang="ru-RU" dirty="0" smtClean="0"/>
              <a:t>1) С утра был туман но к завтраку погода разгулялась и солнце блестело и на только что распустившейся листве и на молодой девственной траве и на всходах хлебов и на ряби быстрой реки. (Толстой)</a:t>
            </a:r>
          </a:p>
          <a:p>
            <a:pPr algn="just"/>
            <a:r>
              <a:rPr lang="ru-RU" dirty="0" smtClean="0"/>
              <a:t>2) Печален я со мною друга нет с кем долгую запил бы я разлуку кому бы мог пожать от сердца руку и пожелать веселых много лет. (Пушкин)</a:t>
            </a:r>
          </a:p>
          <a:p>
            <a:pPr algn="just"/>
            <a:r>
              <a:rPr lang="ru-RU" dirty="0" smtClean="0"/>
              <a:t>3) Дело не в том как называли ее а в том что она улица удивительная! (</a:t>
            </a:r>
            <a:r>
              <a:rPr lang="ru-RU" dirty="0" err="1" smtClean="0"/>
              <a:t>Баруздин</a:t>
            </a:r>
            <a:r>
              <a:rPr lang="ru-RU" dirty="0" smtClean="0"/>
              <a:t>)</a:t>
            </a:r>
          </a:p>
          <a:p>
            <a:pPr algn="just"/>
            <a:r>
              <a:rPr lang="ru-RU" dirty="0" smtClean="0"/>
              <a:t>4) Сквозь пленку табачного дыма проглянуло лицо Сидора губы по-заячьи ежились в улыбку глаза суетились под белесыми бровями </a:t>
            </a:r>
            <a:r>
              <a:rPr lang="ru-RU" dirty="0" err="1" smtClean="0"/>
              <a:t>обрадованно</a:t>
            </a:r>
            <a:r>
              <a:rPr lang="ru-RU" dirty="0" smtClean="0"/>
              <a:t> и тревожно. (Шолохов)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2. </a:t>
            </a:r>
          </a:p>
          <a:p>
            <a:r>
              <a:rPr lang="ru-RU" dirty="0" smtClean="0"/>
              <a:t>В этом предложении используются разные виды связи: бессоюзная и подчинительная.</a:t>
            </a:r>
          </a:p>
          <a:p>
            <a:r>
              <a:rPr lang="ru-RU" dirty="0" smtClean="0"/>
              <a:t>Предложение 1 – сложносочиненное.</a:t>
            </a:r>
          </a:p>
          <a:p>
            <a:r>
              <a:rPr lang="ru-RU" dirty="0" smtClean="0"/>
              <a:t>Предложение 3 – сложноподчиненное.</a:t>
            </a:r>
          </a:p>
          <a:p>
            <a:r>
              <a:rPr lang="ru-RU" dirty="0" smtClean="0"/>
              <a:t>Предложение 4 – бессоюзное.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075240" cy="5904656"/>
          </a:xfrm>
        </p:spPr>
        <p:txBody>
          <a:bodyPr>
            <a:normAutofit fontScale="70000" lnSpcReduction="20000"/>
          </a:bodyPr>
          <a:lstStyle/>
          <a:p>
            <a:pPr algn="just" fontAlgn="base" hangingPunct="0"/>
            <a:r>
              <a:rPr lang="ru-RU" sz="2200" dirty="0" smtClean="0">
                <a:solidFill>
                  <a:srgbClr val="C00000"/>
                </a:solidFill>
              </a:rPr>
              <a:t>2. 25. Отметьте сложные предложения с разными видами связи. (Знаки препинания не расставлены.)</a:t>
            </a:r>
          </a:p>
          <a:p>
            <a:pPr algn="just" fontAlgn="base" hangingPunct="0"/>
            <a:endParaRPr lang="ru-RU" sz="1100" dirty="0" smtClean="0">
              <a:solidFill>
                <a:srgbClr val="C00000"/>
              </a:solidFill>
            </a:endParaRPr>
          </a:p>
          <a:p>
            <a:pPr algn="just"/>
            <a:r>
              <a:rPr lang="ru-RU" sz="2200" dirty="0" smtClean="0"/>
              <a:t>1) В праздничные дни хозяин нарочно приискивал какое-нибудь дело лишь бы занять чем-нибудь время лишь бы не был батрак его без работы. (Шолохов)</a:t>
            </a:r>
          </a:p>
          <a:p>
            <a:pPr algn="just"/>
            <a:r>
              <a:rPr lang="ru-RU" sz="2200" dirty="0" smtClean="0"/>
              <a:t>2) Мать ехала с отцом со станции </a:t>
            </a:r>
            <a:r>
              <a:rPr lang="ru-RU" sz="2200" dirty="0" err="1" smtClean="0"/>
              <a:t>Сиверской</a:t>
            </a:r>
            <a:r>
              <a:rPr lang="ru-RU" sz="2200" dirty="0" smtClean="0"/>
              <a:t> а мы дети выехали им навстречу и вспоминая именно этот день я с праздничной ясностью восстанавливаю родной как собственное кровообращение путь из нашей Выры в село Рождествено. (Набоков)</a:t>
            </a:r>
          </a:p>
          <a:p>
            <a:pPr algn="just"/>
            <a:r>
              <a:rPr lang="ru-RU" sz="2200" dirty="0" smtClean="0"/>
              <a:t>3) И может быть именно потому что дорога всегда радует солдата а сборы всегда немного </a:t>
            </a:r>
            <a:r>
              <a:rPr lang="ru-RU" sz="2200" dirty="0" err="1" smtClean="0"/>
              <a:t>хлопотны</a:t>
            </a:r>
            <a:r>
              <a:rPr lang="ru-RU" sz="2200" dirty="0" smtClean="0"/>
              <a:t> никто из нас ни офицеры ни часовые ни мы таскавшие к машинам технику не заметили того что следовало заметить или хотя бы услышать. (</a:t>
            </a:r>
            <a:r>
              <a:rPr lang="ru-RU" sz="2200" dirty="0" err="1" smtClean="0"/>
              <a:t>Баруздин</a:t>
            </a:r>
            <a:r>
              <a:rPr lang="ru-RU" sz="2200" dirty="0" smtClean="0"/>
              <a:t>) </a:t>
            </a:r>
          </a:p>
          <a:p>
            <a:pPr algn="just"/>
            <a:r>
              <a:rPr lang="ru-RU" sz="2200" dirty="0" smtClean="0"/>
              <a:t>4) Своя глубоко индивидуальная жизнь в мире слова должна быть пережита каждым ребенком и чем богаче полнее она тем счастливее дни и годы которые проходили мы нивой радостей и печали счастья и горя. (Сухомлинский)</a:t>
            </a:r>
          </a:p>
          <a:p>
            <a:pPr algn="just"/>
            <a:endParaRPr lang="ru-RU" sz="1100" dirty="0" smtClean="0">
              <a:solidFill>
                <a:srgbClr val="C00000"/>
              </a:solidFill>
            </a:endParaRPr>
          </a:p>
          <a:p>
            <a:pPr algn="ctr"/>
            <a:r>
              <a:rPr lang="ru-RU" sz="2200" dirty="0" smtClean="0">
                <a:solidFill>
                  <a:srgbClr val="C00000"/>
                </a:solidFill>
              </a:rPr>
              <a:t>Ответ: 4. </a:t>
            </a:r>
          </a:p>
          <a:p>
            <a:r>
              <a:rPr lang="ru-RU" sz="2200" dirty="0" smtClean="0"/>
              <a:t>В предложении 4 используются разные виды связи: сочинительная и подчинительная.</a:t>
            </a:r>
          </a:p>
          <a:p>
            <a:r>
              <a:rPr lang="ru-RU" sz="2200" dirty="0" smtClean="0"/>
              <a:t>Предложение 1 – сложноподчиненное.</a:t>
            </a:r>
          </a:p>
          <a:p>
            <a:r>
              <a:rPr lang="ru-RU" sz="2200" dirty="0" smtClean="0"/>
              <a:t>Предложение 2 – сложносочиненное.</a:t>
            </a:r>
          </a:p>
          <a:p>
            <a:r>
              <a:rPr lang="ru-RU" sz="2200" dirty="0" smtClean="0"/>
              <a:t>Предложение 3 – сложноподчиненное.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8640"/>
            <a:ext cx="8064896" cy="612068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1. 26. Отметьте слова с </a:t>
            </a:r>
            <a:r>
              <a:rPr lang="ru-RU" dirty="0" err="1" smtClean="0">
                <a:solidFill>
                  <a:srgbClr val="C00000"/>
                </a:solidFill>
              </a:rPr>
              <a:t>коннотативным</a:t>
            </a:r>
            <a:r>
              <a:rPr lang="ru-RU" dirty="0" smtClean="0">
                <a:solidFill>
                  <a:srgbClr val="C00000"/>
                </a:solidFill>
              </a:rPr>
              <a:t> значением.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1) внешность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2) блюститель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3) военщина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4) зимний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Ответ: 2 3.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u="sng" dirty="0" smtClean="0"/>
              <a:t>Коннотативное значение </a:t>
            </a:r>
            <a:r>
              <a:rPr lang="ru-RU" dirty="0" smtClean="0"/>
              <a:t>– это </a:t>
            </a:r>
            <a:r>
              <a:rPr lang="ru-RU" dirty="0" err="1" smtClean="0"/>
              <a:t>созначение</a:t>
            </a:r>
            <a:r>
              <a:rPr lang="ru-RU" dirty="0" smtClean="0"/>
              <a:t>, сопутствующее основному (денотативному) значению слова и представляющее собой его оценочную (эмоционально-экспрессивную) окраску.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Слово </a:t>
            </a:r>
            <a:r>
              <a:rPr lang="ru-RU" i="1" dirty="0" smtClean="0"/>
              <a:t>блюститель</a:t>
            </a:r>
            <a:r>
              <a:rPr lang="ru-RU" dirty="0" smtClean="0"/>
              <a:t> имеет ироническую окраску или употребляется в высоком стиле. Слово </a:t>
            </a:r>
            <a:r>
              <a:rPr lang="ru-RU" i="1" dirty="0" smtClean="0"/>
              <a:t>военщина</a:t>
            </a:r>
            <a:r>
              <a:rPr lang="ru-RU" dirty="0" smtClean="0"/>
              <a:t> имеет окраску неодобрительности. Остальные слова коннотаций не имеют. 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1100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2. 26. Отметьте слова с </a:t>
            </a:r>
            <a:r>
              <a:rPr lang="ru-RU" dirty="0" err="1" smtClean="0">
                <a:solidFill>
                  <a:srgbClr val="C00000"/>
                </a:solidFill>
              </a:rPr>
              <a:t>коннотативным</a:t>
            </a:r>
            <a:r>
              <a:rPr lang="ru-RU" dirty="0" smtClean="0">
                <a:solidFill>
                  <a:srgbClr val="C00000"/>
                </a:solidFill>
              </a:rPr>
              <a:t> значением.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1) слоняться 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2) бинокль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3) родители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4) пресловутый </a:t>
            </a:r>
            <a:endParaRPr lang="ru-RU" dirty="0" smtClean="0">
              <a:solidFill>
                <a:srgbClr val="C00000"/>
              </a:solidFill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Ответ: 1 4.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Слово </a:t>
            </a:r>
            <a:r>
              <a:rPr lang="ru-RU" i="1" dirty="0" smtClean="0"/>
              <a:t>слоняться</a:t>
            </a:r>
            <a:r>
              <a:rPr lang="ru-RU" dirty="0" smtClean="0"/>
              <a:t> имеет сниженную экспрессию и употребляется с оттенком неодобрительности, пренебрежения. Слово </a:t>
            </a:r>
            <a:r>
              <a:rPr lang="ru-RU" i="1" dirty="0" smtClean="0"/>
              <a:t>пресловутый</a:t>
            </a:r>
            <a:r>
              <a:rPr lang="ru-RU" dirty="0" smtClean="0"/>
              <a:t> в современном русском языке употребляется с иронической окраской. Остальные слова коннотаций не имеют.  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075240" cy="612068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solidFill>
                  <a:srgbClr val="C00000"/>
                </a:solidFill>
              </a:rPr>
              <a:t>1. 27. Отметьте неверные лексические значения.</a:t>
            </a:r>
          </a:p>
          <a:p>
            <a:r>
              <a:rPr lang="ru-RU" dirty="0" smtClean="0"/>
              <a:t>1) инфантилизм – чрезмерная детскость в поведении взрослого</a:t>
            </a:r>
          </a:p>
          <a:p>
            <a:pPr hangingPunct="0"/>
            <a:r>
              <a:rPr lang="ru-RU" dirty="0" smtClean="0"/>
              <a:t>2) компиляция – составление художественных или научных произведений на основе трудов других авторов</a:t>
            </a:r>
          </a:p>
          <a:p>
            <a:pPr hangingPunct="0"/>
            <a:r>
              <a:rPr lang="ru-RU" dirty="0" smtClean="0"/>
              <a:t>3) де-факто – юридически, по праву, формально </a:t>
            </a:r>
          </a:p>
          <a:p>
            <a:pPr hangingPunct="0"/>
            <a:r>
              <a:rPr lang="ru-RU" dirty="0" smtClean="0"/>
              <a:t>4) инсинуация – клевета, измышления с целью опорочить кого-либо</a:t>
            </a:r>
          </a:p>
          <a:p>
            <a:pPr hangingPunct="0"/>
            <a:endParaRPr lang="ru-RU" sz="1000" dirty="0" smtClean="0"/>
          </a:p>
          <a:p>
            <a:pPr algn="ctr" hangingPunct="0"/>
            <a:r>
              <a:rPr lang="ru-RU" dirty="0" smtClean="0">
                <a:solidFill>
                  <a:srgbClr val="C00000"/>
                </a:solidFill>
              </a:rPr>
              <a:t>Ответ: 3. </a:t>
            </a:r>
          </a:p>
          <a:p>
            <a:pPr hangingPunct="0"/>
            <a:r>
              <a:rPr lang="ru-RU" i="1" dirty="0" smtClean="0"/>
              <a:t>Де-факто</a:t>
            </a:r>
            <a:r>
              <a:rPr lang="ru-RU" dirty="0" smtClean="0"/>
              <a:t> – фактически, на деле (ср.: </a:t>
            </a:r>
            <a:r>
              <a:rPr lang="ru-RU" i="1" dirty="0" smtClean="0"/>
              <a:t>де-юре</a:t>
            </a:r>
            <a:r>
              <a:rPr lang="ru-RU" dirty="0" smtClean="0"/>
              <a:t> – юридически, по праву, формально).</a:t>
            </a:r>
          </a:p>
          <a:p>
            <a:pPr hangingPunct="0"/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2. 27. Отметьте неверные лексические значения.</a:t>
            </a:r>
          </a:p>
          <a:p>
            <a:r>
              <a:rPr lang="ru-RU" dirty="0" smtClean="0"/>
              <a:t>1) индифферентный – безразличный, равнодушный, безучастный</a:t>
            </a:r>
          </a:p>
          <a:p>
            <a:pPr hangingPunct="0"/>
            <a:r>
              <a:rPr lang="ru-RU" dirty="0" smtClean="0"/>
              <a:t>2) нувориш – стремительно разбогатевший выскочка</a:t>
            </a:r>
          </a:p>
          <a:p>
            <a:pPr hangingPunct="0"/>
            <a:r>
              <a:rPr lang="ru-RU" dirty="0" smtClean="0"/>
              <a:t>3) обструкция – клевета, измышления с целью опорочить кого-либо</a:t>
            </a:r>
          </a:p>
          <a:p>
            <a:pPr hangingPunct="0"/>
            <a:r>
              <a:rPr lang="ru-RU" dirty="0" smtClean="0"/>
              <a:t>4) прерогатива – исключительное право должностного лица или государственного органа</a:t>
            </a:r>
          </a:p>
          <a:p>
            <a:pPr hangingPunct="0"/>
            <a:endParaRPr lang="ru-RU" sz="1200" dirty="0" smtClean="0"/>
          </a:p>
          <a:p>
            <a:pPr algn="ctr" hangingPunct="0"/>
            <a:r>
              <a:rPr lang="ru-RU" dirty="0" smtClean="0">
                <a:solidFill>
                  <a:srgbClr val="C00000"/>
                </a:solidFill>
              </a:rPr>
              <a:t>Ответ: 3. </a:t>
            </a:r>
          </a:p>
          <a:p>
            <a:pPr hangingPunct="0"/>
            <a:r>
              <a:rPr lang="ru-RU" i="1" dirty="0" smtClean="0"/>
              <a:t>Обструкция</a:t>
            </a:r>
            <a:r>
              <a:rPr lang="ru-RU" dirty="0" smtClean="0"/>
              <a:t> – действия, демонстративно направленные на срыв чего-либо.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075240" cy="63367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rgbClr val="C00000"/>
                </a:solidFill>
              </a:rPr>
              <a:t>1. 28. Отметьте лексико-семантическое явление, которое представлено в паре </a:t>
            </a:r>
            <a:r>
              <a:rPr lang="ru-RU" sz="1600" i="1" dirty="0" smtClean="0">
                <a:solidFill>
                  <a:srgbClr val="C00000"/>
                </a:solidFill>
              </a:rPr>
              <a:t>инцидент –  прецедент.</a:t>
            </a:r>
            <a:r>
              <a:rPr lang="ru-RU" sz="1600" dirty="0" smtClean="0">
                <a:solidFill>
                  <a:srgbClr val="C00000"/>
                </a:solidFill>
              </a:rP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1) омонимия</a:t>
            </a:r>
          </a:p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2) синонимия</a:t>
            </a:r>
          </a:p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3) </a:t>
            </a:r>
            <a:r>
              <a:rPr lang="ru-RU" sz="1600" dirty="0" err="1" smtClean="0"/>
              <a:t>паронимия</a:t>
            </a:r>
            <a:endParaRPr lang="ru-RU" sz="16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4) антонимия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rgbClr val="C00000"/>
                </a:solidFill>
              </a:rPr>
              <a:t>Ответ: 3.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Слова </a:t>
            </a:r>
            <a:r>
              <a:rPr lang="ru-RU" sz="1600" i="1" dirty="0" smtClean="0"/>
              <a:t>инцидент</a:t>
            </a:r>
            <a:r>
              <a:rPr lang="ru-RU" sz="1600" dirty="0" smtClean="0"/>
              <a:t> – </a:t>
            </a:r>
            <a:r>
              <a:rPr lang="ru-RU" sz="1600" i="1" dirty="0" smtClean="0"/>
              <a:t>прецедент</a:t>
            </a:r>
            <a:r>
              <a:rPr lang="ru-RU" sz="1600" dirty="0" smtClean="0"/>
              <a:t> являются паронимами: </a:t>
            </a:r>
            <a:r>
              <a:rPr lang="ru-RU" sz="1600" i="1" dirty="0"/>
              <a:t>инцидент – </a:t>
            </a:r>
            <a:r>
              <a:rPr lang="ru-RU" sz="1600" dirty="0"/>
              <a:t>‘неприятный случай’, </a:t>
            </a:r>
            <a:r>
              <a:rPr lang="ru-RU" sz="1600" i="1" dirty="0"/>
              <a:t>прецедент</a:t>
            </a:r>
            <a:r>
              <a:rPr lang="ru-RU" sz="1600" dirty="0"/>
              <a:t> – ‘случай, служащий примером или оправданием для последующих подобных случаев’.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err="1" smtClean="0"/>
              <a:t>Паронимия</a:t>
            </a:r>
            <a:r>
              <a:rPr lang="ru-RU" sz="1600" dirty="0" smtClean="0"/>
              <a:t> – это близость двух или более слов по звучанию при различии их значения, создающая почву для их смешения в речи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6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rgbClr val="C00000"/>
                </a:solidFill>
              </a:rPr>
              <a:t>2. 28. Отметьте лексико-семантическое явление, которое представлено в паре </a:t>
            </a:r>
            <a:r>
              <a:rPr lang="ru-RU" sz="1600" i="1" dirty="0" smtClean="0">
                <a:solidFill>
                  <a:srgbClr val="C00000"/>
                </a:solidFill>
              </a:rPr>
              <a:t>информативный –  информационный.</a:t>
            </a:r>
            <a:r>
              <a:rPr lang="ru-RU" sz="1600" dirty="0" smtClean="0">
                <a:solidFill>
                  <a:srgbClr val="C00000"/>
                </a:solidFill>
              </a:rPr>
              <a:t>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1) омонимия</a:t>
            </a:r>
          </a:p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2) </a:t>
            </a:r>
            <a:r>
              <a:rPr lang="ru-RU" sz="1600" dirty="0" err="1" smtClean="0"/>
              <a:t>паронимия</a:t>
            </a:r>
            <a:r>
              <a:rPr lang="ru-RU" sz="1600" dirty="0" smtClean="0"/>
              <a:t> </a:t>
            </a:r>
          </a:p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3) синонимия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4) антонимия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rgbClr val="C00000"/>
                </a:solidFill>
              </a:rPr>
              <a:t>Ответ: 2.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Слова являются паронимами: </a:t>
            </a:r>
            <a:r>
              <a:rPr lang="ru-RU" sz="1600" i="1" dirty="0" smtClean="0"/>
              <a:t>информативный</a:t>
            </a:r>
            <a:r>
              <a:rPr lang="ru-RU" sz="1600" dirty="0" smtClean="0"/>
              <a:t> – ‘несущий достаточное количество информации’ (</a:t>
            </a:r>
            <a:r>
              <a:rPr lang="ru-RU" sz="1600" i="1" dirty="0" smtClean="0"/>
              <a:t>информативный текст</a:t>
            </a:r>
            <a:r>
              <a:rPr lang="ru-RU" sz="1600" dirty="0" smtClean="0"/>
              <a:t>), </a:t>
            </a:r>
            <a:r>
              <a:rPr lang="ru-RU" sz="1600" i="1" dirty="0" smtClean="0"/>
              <a:t>информационный</a:t>
            </a:r>
            <a:r>
              <a:rPr lang="ru-RU" sz="1600" dirty="0" smtClean="0"/>
              <a:t>  – ‘относящийся к информации’ (</a:t>
            </a:r>
            <a:r>
              <a:rPr lang="ru-RU" sz="1600" i="1" dirty="0" smtClean="0"/>
              <a:t>информационный поток</a:t>
            </a:r>
            <a:r>
              <a:rPr lang="ru-RU" sz="1600" dirty="0" smtClean="0"/>
              <a:t>).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003232" cy="597666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1. 29. Отметьте строчки, в которых выделенные слова являются омонимами, а не многозначными словами.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1) Веревка была вся в </a:t>
            </a:r>
            <a:r>
              <a:rPr lang="ru-RU" i="1" dirty="0" smtClean="0"/>
              <a:t>узлах</a:t>
            </a:r>
            <a:r>
              <a:rPr lang="ru-RU" dirty="0" smtClean="0"/>
              <a:t>. – Корабль делал 30 </a:t>
            </a:r>
            <a:r>
              <a:rPr lang="ru-RU" i="1" dirty="0" smtClean="0"/>
              <a:t>узлов</a:t>
            </a:r>
            <a:r>
              <a:rPr lang="ru-RU" dirty="0" smtClean="0"/>
              <a:t> в час. </a:t>
            </a:r>
          </a:p>
          <a:p>
            <a:pPr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2) Книги </a:t>
            </a:r>
            <a:r>
              <a:rPr lang="ru-RU" i="1" dirty="0" smtClean="0"/>
              <a:t>заняли</a:t>
            </a:r>
            <a:r>
              <a:rPr lang="ru-RU" dirty="0" smtClean="0"/>
              <a:t> всю полку. – </a:t>
            </a:r>
            <a:r>
              <a:rPr lang="ru-RU" dirty="0"/>
              <a:t>Ему удалось </a:t>
            </a:r>
            <a:r>
              <a:rPr lang="ru-RU" i="1" dirty="0"/>
              <a:t>занять </a:t>
            </a:r>
            <a:r>
              <a:rPr lang="ru-RU" dirty="0"/>
              <a:t>детей разговорами.</a:t>
            </a:r>
          </a:p>
          <a:p>
            <a:pPr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3) Больного </a:t>
            </a:r>
            <a:r>
              <a:rPr lang="ru-RU" i="1" dirty="0" smtClean="0"/>
              <a:t>душит</a:t>
            </a:r>
            <a:r>
              <a:rPr lang="ru-RU" dirty="0" smtClean="0"/>
              <a:t> кашель. – Она всегда </a:t>
            </a:r>
            <a:r>
              <a:rPr lang="ru-RU" i="1" dirty="0" smtClean="0"/>
              <a:t>душила</a:t>
            </a:r>
            <a:r>
              <a:rPr lang="ru-RU" dirty="0" smtClean="0"/>
              <a:t> носовые платки.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4) Дождь </a:t>
            </a:r>
            <a:r>
              <a:rPr lang="ru-RU" i="1" dirty="0" smtClean="0"/>
              <a:t>зарядил.</a:t>
            </a:r>
            <a:r>
              <a:rPr lang="ru-RU" dirty="0" smtClean="0"/>
              <a:t> – Надо </a:t>
            </a:r>
            <a:r>
              <a:rPr lang="ru-RU" i="1" dirty="0" smtClean="0"/>
              <a:t>зарядить </a:t>
            </a:r>
            <a:r>
              <a:rPr lang="ru-RU" dirty="0" smtClean="0"/>
              <a:t>батарейку.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Ответ: 1 3 4.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В отличие от многозначных слов, у </a:t>
            </a:r>
            <a:r>
              <a:rPr lang="ru-RU" u="sng" dirty="0" smtClean="0"/>
              <a:t>омонимов</a:t>
            </a:r>
            <a:r>
              <a:rPr lang="ru-RU" dirty="0" smtClean="0"/>
              <a:t> нет общих сем (компонентов значения). В словарях омонимы представлены в разных словарных статьях.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1100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 </a:t>
            </a:r>
            <a:r>
              <a:rPr lang="ru-RU" dirty="0"/>
              <a:t>–  затянутые петли на веревке – единица скорости судна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3 – затруднять дыхание – опрыскивать духами или одеколоном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4 – начать беспрерывно производить одно и то же действие – </a:t>
            </a:r>
            <a:r>
              <a:rPr lang="ru-RU" dirty="0" smtClean="0"/>
              <a:t>сообщить электрическую </a:t>
            </a:r>
            <a:r>
              <a:rPr lang="ru-RU" dirty="0"/>
              <a:t>энергию какому-л. предмету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(Ср.: 2 – заполнить собой какое-л пространство; увлечь, заинтересовать)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dirty="0" smtClean="0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2. 29. Отметьте строчки, в которых выделенные слова являются омонимами, а не многозначными словами.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1) Батарея </a:t>
            </a:r>
            <a:r>
              <a:rPr lang="ru-RU" i="1" dirty="0" smtClean="0"/>
              <a:t>заняла </a:t>
            </a:r>
            <a:r>
              <a:rPr lang="ru-RU" dirty="0" smtClean="0"/>
              <a:t>выгодную позицию. – Пришлось </a:t>
            </a:r>
            <a:r>
              <a:rPr lang="ru-RU" i="1" dirty="0" smtClean="0"/>
              <a:t>занять</a:t>
            </a:r>
            <a:r>
              <a:rPr lang="ru-RU" dirty="0" smtClean="0"/>
              <a:t> деньги.</a:t>
            </a:r>
          </a:p>
          <a:p>
            <a:pPr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2) Я быстро выучился </a:t>
            </a:r>
            <a:r>
              <a:rPr lang="ru-RU" i="1" dirty="0" smtClean="0"/>
              <a:t>косить</a:t>
            </a:r>
            <a:r>
              <a:rPr lang="ru-RU" dirty="0" smtClean="0"/>
              <a:t> траву. – Платье спереди </a:t>
            </a:r>
            <a:r>
              <a:rPr lang="ru-RU" i="1" dirty="0" smtClean="0"/>
              <a:t>косит</a:t>
            </a:r>
            <a:r>
              <a:rPr lang="ru-RU" dirty="0" smtClean="0"/>
              <a:t>.</a:t>
            </a:r>
          </a:p>
          <a:p>
            <a:pPr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3) Князь тихо на череп коня </a:t>
            </a:r>
            <a:r>
              <a:rPr lang="ru-RU" i="1" dirty="0" smtClean="0"/>
              <a:t>наступил</a:t>
            </a:r>
            <a:r>
              <a:rPr lang="ru-RU" dirty="0" smtClean="0"/>
              <a:t>. – </a:t>
            </a:r>
            <a:r>
              <a:rPr lang="ru-RU" i="1" dirty="0" smtClean="0"/>
              <a:t>Наступила </a:t>
            </a:r>
            <a:r>
              <a:rPr lang="ru-RU" dirty="0" smtClean="0"/>
              <a:t>тишина.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4) </a:t>
            </a:r>
            <a:r>
              <a:rPr lang="ru-RU" i="1" dirty="0" smtClean="0"/>
              <a:t>Составить</a:t>
            </a:r>
            <a:r>
              <a:rPr lang="ru-RU" dirty="0" smtClean="0"/>
              <a:t> список участников</a:t>
            </a:r>
            <a:r>
              <a:rPr lang="ru-RU" i="1" dirty="0" smtClean="0"/>
              <a:t>.</a:t>
            </a:r>
            <a:r>
              <a:rPr lang="ru-RU" dirty="0" smtClean="0"/>
              <a:t> – Надо </a:t>
            </a:r>
            <a:r>
              <a:rPr lang="ru-RU" i="1" dirty="0" smtClean="0"/>
              <a:t>составить</a:t>
            </a:r>
            <a:r>
              <a:rPr lang="ru-RU" dirty="0" smtClean="0"/>
              <a:t> ящик со стола.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</a:rPr>
              <a:t>Ответ: 1 2 3.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1 –  овладеть какой-л. территорией – взять на время, взаймы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2 – срезать траву чем-л. – перекашиваться, кривить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3 – ступить, стать ногой – начаться, настать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(Ср.: 4 – сформировать группу; переставить сверху вниз) 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1. 30. Отметьте неправильные фразеологизмы.</a:t>
            </a:r>
          </a:p>
          <a:p>
            <a:r>
              <a:rPr lang="ru-RU" dirty="0" smtClean="0"/>
              <a:t>1) очертив голову     </a:t>
            </a:r>
          </a:p>
          <a:p>
            <a:r>
              <a:rPr lang="ru-RU" dirty="0" smtClean="0"/>
              <a:t>2) разводить антиномии      </a:t>
            </a:r>
          </a:p>
          <a:p>
            <a:r>
              <a:rPr lang="ru-RU" dirty="0" smtClean="0"/>
              <a:t>3) Сизифовы муки     </a:t>
            </a:r>
          </a:p>
          <a:p>
            <a:r>
              <a:rPr lang="ru-RU" dirty="0" smtClean="0"/>
              <a:t>4) </a:t>
            </a:r>
            <a:r>
              <a:rPr lang="ru-RU" dirty="0" err="1" smtClean="0"/>
              <a:t>погибоша</a:t>
            </a:r>
            <a:r>
              <a:rPr lang="ru-RU" dirty="0" smtClean="0"/>
              <a:t> </a:t>
            </a:r>
            <a:r>
              <a:rPr lang="ru-RU" dirty="0" err="1" smtClean="0"/>
              <a:t>аки</a:t>
            </a:r>
            <a:r>
              <a:rPr lang="ru-RU" dirty="0" smtClean="0"/>
              <a:t> </a:t>
            </a:r>
            <a:r>
              <a:rPr lang="ru-RU" dirty="0" err="1" smtClean="0"/>
              <a:t>обре</a:t>
            </a:r>
            <a:endParaRPr lang="ru-RU" dirty="0" smtClean="0"/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 2 3. </a:t>
            </a:r>
          </a:p>
          <a:p>
            <a:r>
              <a:rPr lang="ru-RU" dirty="0" smtClean="0"/>
              <a:t>Правильные варианты: </a:t>
            </a:r>
            <a:r>
              <a:rPr lang="ru-RU" i="1" dirty="0" smtClean="0"/>
              <a:t>очертя голову, разводить антимонии, Сизифов труд (Сизифова работа)</a:t>
            </a:r>
            <a:r>
              <a:rPr lang="ru-RU" dirty="0" smtClean="0"/>
              <a:t>.</a:t>
            </a:r>
          </a:p>
          <a:p>
            <a:endParaRPr lang="ru-RU" sz="1100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2. 30. Отметьте неправильные фразеологизмы.</a:t>
            </a:r>
          </a:p>
          <a:p>
            <a:r>
              <a:rPr lang="ru-RU" dirty="0" smtClean="0"/>
              <a:t>1) до греческих колен</a:t>
            </a:r>
          </a:p>
          <a:p>
            <a:r>
              <a:rPr lang="ru-RU" dirty="0" smtClean="0"/>
              <a:t>2) между Сциллой и Харибдой</a:t>
            </a:r>
          </a:p>
          <a:p>
            <a:r>
              <a:rPr lang="ru-RU" dirty="0" smtClean="0"/>
              <a:t>3) яйца выведенного не стоит</a:t>
            </a:r>
          </a:p>
          <a:p>
            <a:r>
              <a:rPr lang="ru-RU" dirty="0" smtClean="0"/>
              <a:t>4) лить крокодильи слезы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 3 4. </a:t>
            </a:r>
          </a:p>
          <a:p>
            <a:r>
              <a:rPr lang="ru-RU" dirty="0" smtClean="0"/>
              <a:t>Правильные варианты: </a:t>
            </a:r>
            <a:r>
              <a:rPr lang="ru-RU" i="1" dirty="0" smtClean="0"/>
              <a:t>до греческих календ, яйца выеденного не стоит, лить крокодиловы слезы.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 fontScale="92500" lnSpcReduction="10000"/>
          </a:bodyPr>
          <a:lstStyle/>
          <a:p>
            <a:pPr marL="457200" indent="-457200"/>
            <a:r>
              <a:rPr lang="ru-RU" dirty="0" smtClean="0">
                <a:solidFill>
                  <a:srgbClr val="C00000"/>
                </a:solidFill>
              </a:rPr>
              <a:t>1. 31. Отметьте предложения из писем А.П. Чехова с трансформированными фразеологизмами.</a:t>
            </a:r>
          </a:p>
          <a:p>
            <a:r>
              <a:rPr lang="ru-RU" dirty="0" smtClean="0"/>
              <a:t>1) Рецензия превосходная, но г. Буренину не следовало бы </a:t>
            </a:r>
            <a:r>
              <a:rPr lang="ru-RU" i="1" dirty="0" smtClean="0"/>
              <a:t>в ложку меду лить бочку дегтю</a:t>
            </a:r>
            <a:r>
              <a:rPr lang="ru-RU" dirty="0" smtClean="0"/>
              <a:t>, т.е., хваля меня, смеяться над мертвым Надсоном.</a:t>
            </a:r>
          </a:p>
          <a:p>
            <a:r>
              <a:rPr lang="ru-RU" dirty="0" smtClean="0"/>
              <a:t>2) Женские отрицательные типы, где Тургенев слегка карикатурит (</a:t>
            </a:r>
            <a:r>
              <a:rPr lang="ru-RU" dirty="0" err="1" smtClean="0"/>
              <a:t>Кукшина</a:t>
            </a:r>
            <a:r>
              <a:rPr lang="ru-RU" dirty="0" smtClean="0"/>
              <a:t>) или шутит (описание бала), нарисованы замечательно и удались ему до такой степени, что, как говорится, </a:t>
            </a:r>
            <a:r>
              <a:rPr lang="ru-RU" i="1" dirty="0" smtClean="0"/>
              <a:t>комар носа не подточит.</a:t>
            </a:r>
            <a:endParaRPr lang="ru-RU" dirty="0" smtClean="0"/>
          </a:p>
          <a:p>
            <a:r>
              <a:rPr lang="ru-RU" dirty="0" smtClean="0"/>
              <a:t>3) Описываю я степь. Сюжет поэтичный, если я не сорвусь с того тона, каким начал, то кое-что выйдет у меня  </a:t>
            </a:r>
            <a:r>
              <a:rPr lang="ru-RU" i="1" dirty="0" smtClean="0"/>
              <a:t>«из ряда вон выдающее».</a:t>
            </a:r>
            <a:endParaRPr lang="ru-RU" dirty="0" smtClean="0"/>
          </a:p>
          <a:p>
            <a:r>
              <a:rPr lang="ru-RU" dirty="0" smtClean="0"/>
              <a:t>4) Это был талантливый и уже популярный художник и </a:t>
            </a:r>
            <a:r>
              <a:rPr lang="ru-RU" i="1" dirty="0" smtClean="0"/>
              <a:t>подавал солидные надежды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 3 4.</a:t>
            </a:r>
          </a:p>
          <a:p>
            <a:r>
              <a:rPr lang="ru-RU" dirty="0" smtClean="0"/>
              <a:t>1 – </a:t>
            </a:r>
            <a:r>
              <a:rPr lang="ru-RU" i="1" dirty="0" smtClean="0"/>
              <a:t>ложка дегтя в бочке меда</a:t>
            </a:r>
            <a:r>
              <a:rPr lang="ru-RU" dirty="0" smtClean="0"/>
              <a:t> </a:t>
            </a:r>
          </a:p>
          <a:p>
            <a:r>
              <a:rPr lang="ru-RU" dirty="0" smtClean="0"/>
              <a:t>3 – </a:t>
            </a:r>
            <a:r>
              <a:rPr lang="ru-RU" i="1" dirty="0" smtClean="0"/>
              <a:t>из ряда вон выходящий</a:t>
            </a:r>
            <a:r>
              <a:rPr lang="ru-RU" dirty="0" smtClean="0"/>
              <a:t> </a:t>
            </a:r>
          </a:p>
          <a:p>
            <a:r>
              <a:rPr lang="ru-RU" dirty="0" smtClean="0"/>
              <a:t>4 – </a:t>
            </a:r>
            <a:r>
              <a:rPr lang="ru-RU" i="1" dirty="0" smtClean="0"/>
              <a:t>подавать надежды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2. 31. Отметьте предложения из писем А.П. Чехова с трансформированными фразеологизмами.</a:t>
            </a:r>
          </a:p>
          <a:p>
            <a:r>
              <a:rPr lang="ru-RU" dirty="0" smtClean="0"/>
              <a:t>1) Это было бы ничего, если бы я был уверен, что мое издание не </a:t>
            </a:r>
            <a:r>
              <a:rPr lang="ru-RU" i="1" dirty="0" smtClean="0"/>
              <a:t>сядет на мель</a:t>
            </a:r>
            <a:r>
              <a:rPr lang="ru-RU" dirty="0" smtClean="0"/>
              <a:t>, но так как этой уверенности у меня нет, то приходится взять и сделать по-старому, т.е. печататься на дешевой бумаге.</a:t>
            </a:r>
          </a:p>
          <a:p>
            <a:r>
              <a:rPr lang="ru-RU" dirty="0" smtClean="0"/>
              <a:t>2) Это был талантливый и уже популярный художник и </a:t>
            </a:r>
            <a:r>
              <a:rPr lang="ru-RU" i="1" dirty="0" smtClean="0"/>
              <a:t>подавал солидные надежды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3) Вы желали получить от меня автобиографию, а для меня это </a:t>
            </a:r>
            <a:r>
              <a:rPr lang="ru-RU" i="1" dirty="0" smtClean="0"/>
              <a:t>острый нож</a:t>
            </a:r>
            <a:r>
              <a:rPr lang="ru-RU" dirty="0" smtClean="0"/>
              <a:t>. Не могу я писать о себе самом.</a:t>
            </a:r>
          </a:p>
          <a:p>
            <a:r>
              <a:rPr lang="ru-RU" dirty="0" smtClean="0"/>
              <a:t>4) Описываю я степь. Сюжет поэтичный, если я не сорвусь с того тона, каким начал, то кое-что выйдет у меня  </a:t>
            </a:r>
            <a:r>
              <a:rPr lang="ru-RU" i="1" dirty="0" smtClean="0"/>
              <a:t>«из ряда вон выдающее».</a:t>
            </a:r>
            <a:endParaRPr lang="ru-RU" dirty="0" smtClean="0"/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2 4</a:t>
            </a:r>
          </a:p>
          <a:p>
            <a:r>
              <a:rPr lang="ru-RU" dirty="0" smtClean="0"/>
              <a:t>2 – </a:t>
            </a:r>
            <a:r>
              <a:rPr lang="ru-RU" i="1" dirty="0" smtClean="0"/>
              <a:t>подавать надежды</a:t>
            </a:r>
          </a:p>
          <a:p>
            <a:r>
              <a:rPr lang="ru-RU" dirty="0" smtClean="0"/>
              <a:t>4 – </a:t>
            </a:r>
            <a:r>
              <a:rPr lang="ru-RU" i="1" dirty="0" smtClean="0"/>
              <a:t>из ряда вон выходящий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1. 32. Отметьте названия несуществующих словарей.</a:t>
            </a:r>
          </a:p>
          <a:p>
            <a:r>
              <a:rPr lang="ru-RU" dirty="0" smtClean="0"/>
              <a:t>1) грамматический словарь</a:t>
            </a:r>
          </a:p>
          <a:p>
            <a:r>
              <a:rPr lang="ru-RU" dirty="0" smtClean="0"/>
              <a:t>2) инвариантный словарь</a:t>
            </a:r>
          </a:p>
          <a:p>
            <a:r>
              <a:rPr lang="ru-RU" dirty="0" smtClean="0"/>
              <a:t>3) семантический словарь</a:t>
            </a:r>
          </a:p>
          <a:p>
            <a:r>
              <a:rPr lang="ru-RU" dirty="0" smtClean="0"/>
              <a:t>4) синтаксический словарь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2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2. 32. Отметьте названия несуществующих словарей.</a:t>
            </a:r>
          </a:p>
          <a:p>
            <a:r>
              <a:rPr lang="ru-RU" dirty="0" smtClean="0"/>
              <a:t>1) идеографический словарь</a:t>
            </a:r>
          </a:p>
          <a:p>
            <a:r>
              <a:rPr lang="ru-RU" dirty="0" smtClean="0"/>
              <a:t>2) грамматический словарь</a:t>
            </a:r>
          </a:p>
          <a:p>
            <a:r>
              <a:rPr lang="ru-RU" dirty="0" smtClean="0"/>
              <a:t>3) инвариантный словарь</a:t>
            </a:r>
          </a:p>
          <a:p>
            <a:r>
              <a:rPr lang="ru-RU" dirty="0" smtClean="0"/>
              <a:t>4) синтаксический словарь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3</a:t>
            </a:r>
          </a:p>
          <a:p>
            <a:r>
              <a:rPr lang="ru-RU" sz="1800" dirty="0" smtClean="0"/>
              <a:t>Все перечисленные словари существуют, кроме инвариантного.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33. Отметьте, какого типа информация выражена в словарной статье: </a:t>
            </a:r>
            <a:r>
              <a:rPr lang="ru-RU" i="1" dirty="0" smtClean="0">
                <a:solidFill>
                  <a:srgbClr val="C00000"/>
                </a:solidFill>
              </a:rPr>
              <a:t>МЕДВЕДЬ. Общее для всех славян эвфемистическое слово (</a:t>
            </a:r>
            <a:r>
              <a:rPr lang="ru-RU" i="1" dirty="0" err="1" smtClean="0">
                <a:solidFill>
                  <a:srgbClr val="C00000"/>
                </a:solidFill>
              </a:rPr>
              <a:t>слово</a:t>
            </a:r>
            <a:r>
              <a:rPr lang="ru-RU" i="1" dirty="0" smtClean="0">
                <a:solidFill>
                  <a:srgbClr val="C00000"/>
                </a:solidFill>
              </a:rPr>
              <a:t> табу), буквально означающее «едящий мед, медоед»… Ср. другие, также эвфемистические названия медведя в русск. диалектах: Мишка, хозяин, космач, лесник, костоправ, </a:t>
            </a:r>
            <a:r>
              <a:rPr lang="ru-RU" i="1" dirty="0" err="1" smtClean="0">
                <a:solidFill>
                  <a:srgbClr val="C00000"/>
                </a:solidFill>
              </a:rPr>
              <a:t>Потапыч</a:t>
            </a:r>
            <a:r>
              <a:rPr lang="ru-RU" i="1" dirty="0" smtClean="0">
                <a:solidFill>
                  <a:srgbClr val="C00000"/>
                </a:solidFill>
              </a:rPr>
              <a:t>, Михайло </a:t>
            </a:r>
            <a:r>
              <a:rPr lang="ru-RU" i="1" dirty="0" err="1" smtClean="0">
                <a:solidFill>
                  <a:srgbClr val="C00000"/>
                </a:solidFill>
              </a:rPr>
              <a:t>Иваныч</a:t>
            </a:r>
            <a:r>
              <a:rPr lang="ru-RU" i="1" dirty="0" smtClean="0">
                <a:solidFill>
                  <a:srgbClr val="C00000"/>
                </a:solidFill>
              </a:rPr>
              <a:t> Топтыгин и др.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tabLst>
                <a:tab pos="4848225" algn="l"/>
              </a:tabLst>
            </a:pPr>
            <a:r>
              <a:rPr lang="ru-RU" dirty="0" smtClean="0"/>
              <a:t>1) этимологическая	1) стилистическая</a:t>
            </a:r>
          </a:p>
          <a:p>
            <a:pPr>
              <a:lnSpc>
                <a:spcPct val="110000"/>
              </a:lnSpc>
              <a:spcBef>
                <a:spcPts val="0"/>
              </a:spcBef>
              <a:tabLst>
                <a:tab pos="4848225" algn="l"/>
              </a:tabLst>
            </a:pPr>
            <a:r>
              <a:rPr lang="ru-RU" dirty="0" smtClean="0"/>
              <a:t>2) стилистическая 	2) этимологическая</a:t>
            </a:r>
          </a:p>
          <a:p>
            <a:pPr>
              <a:lnSpc>
                <a:spcPct val="110000"/>
              </a:lnSpc>
              <a:spcBef>
                <a:spcPts val="0"/>
              </a:spcBef>
              <a:tabLst>
                <a:tab pos="4848225" algn="l"/>
              </a:tabLst>
            </a:pPr>
            <a:r>
              <a:rPr lang="ru-RU" dirty="0" smtClean="0"/>
              <a:t>3) грамматическая	3) культурологическая</a:t>
            </a:r>
          </a:p>
          <a:p>
            <a:pPr>
              <a:lnSpc>
                <a:spcPct val="110000"/>
              </a:lnSpc>
              <a:spcBef>
                <a:spcPts val="0"/>
              </a:spcBef>
              <a:tabLst>
                <a:tab pos="4848225" algn="l"/>
              </a:tabLst>
            </a:pPr>
            <a:r>
              <a:rPr lang="ru-RU" dirty="0" smtClean="0"/>
              <a:t>4) культурологическая 	4) грамматическая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          Ответ: 1 4. 	     			 Ответ: 2 3. </a:t>
            </a:r>
          </a:p>
          <a:p>
            <a:r>
              <a:rPr lang="ru-RU" u="sng" dirty="0" smtClean="0"/>
              <a:t>Этимологическая информация</a:t>
            </a:r>
            <a:r>
              <a:rPr lang="ru-RU" dirty="0" smtClean="0"/>
              <a:t>: указание на общеславянское происхождение слова с первоначальным значением ‘</a:t>
            </a:r>
            <a:r>
              <a:rPr lang="ru-RU" i="1" dirty="0" smtClean="0"/>
              <a:t>едящий мед, медоед’</a:t>
            </a:r>
            <a:r>
              <a:rPr lang="ru-RU" dirty="0" smtClean="0"/>
              <a:t>.</a:t>
            </a:r>
          </a:p>
          <a:p>
            <a:r>
              <a:rPr lang="ru-RU" u="sng" dirty="0" smtClean="0"/>
              <a:t>Культурологическая информация</a:t>
            </a:r>
            <a:r>
              <a:rPr lang="ru-RU" dirty="0" smtClean="0"/>
              <a:t>: декодирование смысла слова </a:t>
            </a:r>
            <a:r>
              <a:rPr lang="ru-RU" i="1" dirty="0" smtClean="0"/>
              <a:t>медведь</a:t>
            </a:r>
            <a:r>
              <a:rPr lang="ru-RU" dirty="0" smtClean="0"/>
              <a:t> применительно к традиционной русской культуре.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1. 34. Отметьте неверное объяснение написания. </a:t>
            </a:r>
          </a:p>
          <a:p>
            <a:r>
              <a:rPr lang="ru-RU" dirty="0" smtClean="0"/>
              <a:t>1) </a:t>
            </a:r>
            <a:r>
              <a:rPr lang="ru-RU" dirty="0" err="1" smtClean="0"/>
              <a:t>неприемлЕмый</a:t>
            </a:r>
            <a:r>
              <a:rPr lang="ru-RU" dirty="0" smtClean="0"/>
              <a:t> – в страдательных причастиях настоящего времени, образованных от глаголов 2 спряжения, пишется суффикс -ЕМ-</a:t>
            </a:r>
          </a:p>
          <a:p>
            <a:r>
              <a:rPr lang="ru-RU" dirty="0" smtClean="0"/>
              <a:t>2) </a:t>
            </a:r>
            <a:r>
              <a:rPr lang="ru-RU" dirty="0" err="1" smtClean="0"/>
              <a:t>цЫкнуть</a:t>
            </a:r>
            <a:r>
              <a:rPr lang="ru-RU" dirty="0" smtClean="0"/>
              <a:t> – это слово-исключение</a:t>
            </a:r>
          </a:p>
          <a:p>
            <a:r>
              <a:rPr lang="ru-RU" dirty="0" smtClean="0"/>
              <a:t>3) </a:t>
            </a:r>
            <a:r>
              <a:rPr lang="ru-RU" dirty="0" err="1" smtClean="0"/>
              <a:t>подЬячий</a:t>
            </a:r>
            <a:r>
              <a:rPr lang="ru-RU" dirty="0" smtClean="0"/>
              <a:t> – орфограмма находится внутри корня, поэтому пишется Ь, а не Ъ</a:t>
            </a:r>
          </a:p>
          <a:p>
            <a:r>
              <a:rPr lang="ru-RU" dirty="0" smtClean="0"/>
              <a:t>4) я таки приду – ТАКИ с местоимениями пишется раздельно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1. </a:t>
            </a:r>
          </a:p>
          <a:p>
            <a:r>
              <a:rPr lang="ru-RU" dirty="0" smtClean="0"/>
              <a:t>В объяснении содержатся ошибки: </a:t>
            </a:r>
          </a:p>
          <a:p>
            <a:r>
              <a:rPr lang="ru-RU" dirty="0" smtClean="0"/>
              <a:t>1) это слово в современном русском языке утратило признаки причастия и функционирует в качестве прилагательного; </a:t>
            </a:r>
          </a:p>
          <a:p>
            <a:r>
              <a:rPr lang="ru-RU" dirty="0" smtClean="0"/>
              <a:t>2) оно образовано от глагола 1 спряжения </a:t>
            </a:r>
            <a:r>
              <a:rPr lang="ru-RU" i="1" dirty="0" smtClean="0"/>
              <a:t>приять</a:t>
            </a:r>
            <a:r>
              <a:rPr lang="ru-RU" dirty="0" smtClean="0"/>
              <a:t> (</a:t>
            </a:r>
            <a:r>
              <a:rPr lang="ru-RU" i="1" dirty="0" smtClean="0"/>
              <a:t>принять</a:t>
            </a:r>
            <a:r>
              <a:rPr lang="ru-RU" dirty="0" smtClean="0"/>
              <a:t>); </a:t>
            </a:r>
          </a:p>
          <a:p>
            <a:r>
              <a:rPr lang="ru-RU" dirty="0" smtClean="0"/>
              <a:t>3) в причастиях, образованных от глаголов 2 спряжения, не пишется суффикс -ЕМ-. Поскольку инфинитив </a:t>
            </a:r>
            <a:r>
              <a:rPr lang="ru-RU" i="1" dirty="0" smtClean="0"/>
              <a:t>приять</a:t>
            </a:r>
            <a:r>
              <a:rPr lang="ru-RU" dirty="0" smtClean="0"/>
              <a:t> в современном русском языке не употребляется, трудно установить его спряжение и применить правило выбора суффикса. </a:t>
            </a:r>
            <a:r>
              <a:rPr lang="ru-RU" i="1" dirty="0" smtClean="0"/>
              <a:t>Неприемлемый </a:t>
            </a:r>
            <a:r>
              <a:rPr lang="ru-RU" dirty="0" smtClean="0"/>
              <a:t>является словом, правописание которого следует запомнить.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2. 34. Отметьте неверное объяснение написания. </a:t>
            </a:r>
          </a:p>
          <a:p>
            <a:r>
              <a:rPr lang="ru-RU" dirty="0" smtClean="0"/>
              <a:t>1) </a:t>
            </a:r>
            <a:r>
              <a:rPr lang="ru-RU" dirty="0" err="1" smtClean="0"/>
              <a:t>трещОтка</a:t>
            </a:r>
            <a:r>
              <a:rPr lang="ru-RU" dirty="0" smtClean="0"/>
              <a:t> – слово, правописание которого следует запомнить</a:t>
            </a:r>
          </a:p>
          <a:p>
            <a:r>
              <a:rPr lang="ru-RU" dirty="0" smtClean="0"/>
              <a:t>2) </a:t>
            </a:r>
            <a:r>
              <a:rPr lang="ru-RU" dirty="0" err="1" smtClean="0"/>
              <a:t>ковроткаЦкий</a:t>
            </a:r>
            <a:r>
              <a:rPr lang="ru-RU" dirty="0" smtClean="0"/>
              <a:t> – в именах прилагательных суффикс -СК- всегда меняется на -Ц-</a:t>
            </a:r>
          </a:p>
          <a:p>
            <a:r>
              <a:rPr lang="ru-RU" dirty="0" smtClean="0"/>
              <a:t>3) впоследствии – наречие пишется слитно (образовано от существительного с предлогом, между которыми нельзя вставить определение без искажения смысла) и с -И на конце (ср. с производным предлогом </a:t>
            </a:r>
            <a:r>
              <a:rPr lang="ru-RU" i="1" dirty="0" err="1" smtClean="0"/>
              <a:t>вследствиЕ</a:t>
            </a:r>
            <a:r>
              <a:rPr lang="ru-RU" dirty="0" smtClean="0"/>
              <a:t>)</a:t>
            </a:r>
          </a:p>
          <a:p>
            <a:r>
              <a:rPr lang="ru-RU" dirty="0" smtClean="0"/>
              <a:t>4) большой таки чудак – ТАКИ с прилагательными пишется раздельно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2. </a:t>
            </a:r>
          </a:p>
          <a:p>
            <a:r>
              <a:rPr lang="ru-RU" dirty="0" err="1" smtClean="0"/>
              <a:t>КовроткаЦкий</a:t>
            </a:r>
            <a:r>
              <a:rPr lang="ru-RU" dirty="0" smtClean="0"/>
              <a:t> – в именах прилагательных, образованных от существительных с основой на -к, -</a:t>
            </a:r>
            <a:r>
              <a:rPr lang="ru-RU" dirty="0" err="1" smtClean="0"/>
              <a:t>ц</a:t>
            </a:r>
            <a:r>
              <a:rPr lang="ru-RU" dirty="0" smtClean="0"/>
              <a:t>, -ч, К и Ч переходят в Ц; после -Ц- пишется суффикс -К-.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1. 35. Каково происхождение слова </a:t>
            </a:r>
            <a:r>
              <a:rPr lang="ru-RU" i="1" dirty="0" smtClean="0">
                <a:solidFill>
                  <a:srgbClr val="C00000"/>
                </a:solidFill>
              </a:rPr>
              <a:t>к…</a:t>
            </a:r>
            <a:r>
              <a:rPr lang="ru-RU" i="1" dirty="0" err="1" smtClean="0">
                <a:solidFill>
                  <a:srgbClr val="C00000"/>
                </a:solidFill>
              </a:rPr>
              <a:t>мпанейщина</a:t>
            </a:r>
            <a:r>
              <a:rPr lang="ru-RU" i="1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и как оно пишется?</a:t>
            </a:r>
          </a:p>
          <a:p>
            <a:r>
              <a:rPr lang="ru-RU" dirty="0" smtClean="0"/>
              <a:t>1) от слова </a:t>
            </a:r>
            <a:r>
              <a:rPr lang="ru-RU" i="1" dirty="0" smtClean="0"/>
              <a:t>кампания</a:t>
            </a:r>
            <a:r>
              <a:rPr lang="ru-RU" dirty="0" smtClean="0"/>
              <a:t>, поэтому с А </a:t>
            </a:r>
          </a:p>
          <a:p>
            <a:r>
              <a:rPr lang="ru-RU" dirty="0" smtClean="0"/>
              <a:t>2) от слова </a:t>
            </a:r>
            <a:r>
              <a:rPr lang="ru-RU" i="1" dirty="0" smtClean="0"/>
              <a:t>компаньон</a:t>
            </a:r>
            <a:r>
              <a:rPr lang="ru-RU" dirty="0" smtClean="0"/>
              <a:t>, поэтому с О</a:t>
            </a:r>
          </a:p>
          <a:p>
            <a:r>
              <a:rPr lang="ru-RU" dirty="0" smtClean="0"/>
              <a:t>3) от слова </a:t>
            </a:r>
            <a:r>
              <a:rPr lang="ru-RU" i="1" dirty="0" smtClean="0"/>
              <a:t>компания</a:t>
            </a:r>
            <a:r>
              <a:rPr lang="ru-RU" dirty="0" smtClean="0"/>
              <a:t>, поэтому с О</a:t>
            </a:r>
          </a:p>
          <a:p>
            <a:r>
              <a:rPr lang="ru-RU" dirty="0" smtClean="0"/>
              <a:t>4) от слова </a:t>
            </a:r>
            <a:r>
              <a:rPr lang="ru-RU" i="1" dirty="0" smtClean="0"/>
              <a:t>кампанейский</a:t>
            </a:r>
            <a:r>
              <a:rPr lang="ru-RU" dirty="0" smtClean="0"/>
              <a:t>, поэтому с А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4.</a:t>
            </a:r>
          </a:p>
          <a:p>
            <a:pPr algn="ctr"/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Слово </a:t>
            </a:r>
            <a:r>
              <a:rPr lang="ru-RU" i="1" dirty="0" smtClean="0"/>
              <a:t>кампанейщина </a:t>
            </a:r>
            <a:r>
              <a:rPr lang="ru-RU" dirty="0" smtClean="0"/>
              <a:t>(</a:t>
            </a:r>
            <a:r>
              <a:rPr lang="ru-RU" dirty="0" smtClean="0">
                <a:sym typeface="Symbol"/>
              </a:rPr>
              <a:t></a:t>
            </a:r>
            <a:r>
              <a:rPr lang="ru-RU" dirty="0" smtClean="0"/>
              <a:t>отсутствие систематичности в работе, планомерности</a:t>
            </a:r>
            <a:r>
              <a:rPr lang="ru-RU" dirty="0" smtClean="0">
                <a:sym typeface="Symbol"/>
              </a:rPr>
              <a:t></a:t>
            </a:r>
            <a:r>
              <a:rPr lang="ru-RU" dirty="0" smtClean="0"/>
              <a:t> – разг., неодобр.) происходит от слова </a:t>
            </a:r>
            <a:r>
              <a:rPr lang="ru-RU" i="1" dirty="0" smtClean="0"/>
              <a:t>кампанейский</a:t>
            </a:r>
            <a:r>
              <a:rPr lang="ru-RU" dirty="0" smtClean="0"/>
              <a:t> (</a:t>
            </a:r>
            <a:r>
              <a:rPr lang="ru-RU" dirty="0" smtClean="0">
                <a:sym typeface="Symbol"/>
              </a:rPr>
              <a:t></a:t>
            </a:r>
            <a:r>
              <a:rPr lang="ru-RU" dirty="0" smtClean="0"/>
              <a:t>проводимый не систематично, не планомерно, а от случая к случаю</a:t>
            </a:r>
            <a:r>
              <a:rPr lang="ru-RU" dirty="0" smtClean="0">
                <a:sym typeface="Symbol"/>
              </a:rPr>
              <a:t></a:t>
            </a:r>
            <a:r>
              <a:rPr lang="ru-RU" dirty="0" smtClean="0"/>
              <a:t> – разг.) суффиксальным способом (с помощью суффикса -</a:t>
            </a:r>
            <a:r>
              <a:rPr lang="ru-RU" dirty="0" err="1" smtClean="0"/>
              <a:t>щин</a:t>
            </a:r>
            <a:r>
              <a:rPr lang="ru-RU" dirty="0" smtClean="0"/>
              <a:t>-).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2. 35. Отметьте верные утверждения о происхождении и написании слов.</a:t>
            </a:r>
          </a:p>
          <a:p>
            <a:r>
              <a:rPr lang="ru-RU" dirty="0" smtClean="0"/>
              <a:t>1) слово </a:t>
            </a:r>
            <a:r>
              <a:rPr lang="ru-RU" i="1" dirty="0" smtClean="0"/>
              <a:t>о(к, </a:t>
            </a:r>
            <a:r>
              <a:rPr lang="ru-RU" i="1" dirty="0" err="1" smtClean="0"/>
              <a:t>кк</a:t>
            </a:r>
            <a:r>
              <a:rPr lang="ru-RU" i="1" dirty="0" smtClean="0"/>
              <a:t>)</a:t>
            </a:r>
            <a:r>
              <a:rPr lang="ru-RU" i="1" dirty="0" err="1" smtClean="0"/>
              <a:t>азионализм</a:t>
            </a:r>
            <a:r>
              <a:rPr lang="ru-RU" dirty="0" smtClean="0"/>
              <a:t> происходит от слова </a:t>
            </a:r>
            <a:r>
              <a:rPr lang="ru-RU" i="1" dirty="0" smtClean="0"/>
              <a:t>оказия </a:t>
            </a:r>
            <a:r>
              <a:rPr lang="ru-RU" dirty="0" smtClean="0"/>
              <a:t>и пишется с -К- </a:t>
            </a:r>
          </a:p>
          <a:p>
            <a:r>
              <a:rPr lang="ru-RU" dirty="0" smtClean="0"/>
              <a:t>2) слово </a:t>
            </a:r>
            <a:r>
              <a:rPr lang="ru-RU" i="1" dirty="0" smtClean="0"/>
              <a:t>о(к, </a:t>
            </a:r>
            <a:r>
              <a:rPr lang="ru-RU" i="1" dirty="0" err="1" smtClean="0"/>
              <a:t>кк</a:t>
            </a:r>
            <a:r>
              <a:rPr lang="ru-RU" i="1" dirty="0" smtClean="0"/>
              <a:t>)</a:t>
            </a:r>
            <a:r>
              <a:rPr lang="ru-RU" i="1" dirty="0" err="1" smtClean="0"/>
              <a:t>азионализм</a:t>
            </a:r>
            <a:r>
              <a:rPr lang="ru-RU" dirty="0" smtClean="0"/>
              <a:t> происходит от латинского слова </a:t>
            </a:r>
            <a:r>
              <a:rPr lang="en-US" i="1" dirty="0" err="1" smtClean="0"/>
              <a:t>occasio</a:t>
            </a:r>
            <a:r>
              <a:rPr lang="ru-RU" dirty="0" smtClean="0"/>
              <a:t> (‘случайность’), поэтому пишется с -КК- </a:t>
            </a:r>
          </a:p>
          <a:p>
            <a:r>
              <a:rPr lang="ru-RU" dirty="0" smtClean="0"/>
              <a:t>3) в слове </a:t>
            </a:r>
            <a:r>
              <a:rPr lang="ru-RU" i="1" dirty="0" smtClean="0"/>
              <a:t>пр…скорбный</a:t>
            </a:r>
            <a:r>
              <a:rPr lang="ru-RU" dirty="0" smtClean="0"/>
              <a:t> приставка имеет значение ‘очень’, поэтому пишется -Е-.</a:t>
            </a:r>
          </a:p>
          <a:p>
            <a:r>
              <a:rPr lang="ru-RU" dirty="0" smtClean="0"/>
              <a:t>4) в слове </a:t>
            </a:r>
            <a:r>
              <a:rPr lang="ru-RU" i="1" dirty="0" smtClean="0"/>
              <a:t>пр…скорбный</a:t>
            </a:r>
            <a:r>
              <a:rPr lang="ru-RU" dirty="0" smtClean="0"/>
              <a:t> приставка имеет значение ‘около, рядом’, поэтому пишется -И-.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2 4. </a:t>
            </a:r>
          </a:p>
          <a:p>
            <a:r>
              <a:rPr lang="ru-RU" dirty="0" smtClean="0"/>
              <a:t>2 – слово </a:t>
            </a:r>
            <a:r>
              <a:rPr lang="ru-RU" i="1" dirty="0" smtClean="0"/>
              <a:t>окказионализм</a:t>
            </a:r>
            <a:r>
              <a:rPr lang="ru-RU" dirty="0" smtClean="0"/>
              <a:t> (авторский неологизм) происходит от латинского слова </a:t>
            </a:r>
            <a:r>
              <a:rPr lang="en-US" i="1" dirty="0" err="1" smtClean="0"/>
              <a:t>occasio</a:t>
            </a:r>
            <a:r>
              <a:rPr lang="ru-RU" dirty="0" smtClean="0"/>
              <a:t> (‘случайность’), поэтому пишется с -КК-. </a:t>
            </a:r>
          </a:p>
          <a:p>
            <a:r>
              <a:rPr lang="ru-RU" dirty="0" smtClean="0"/>
              <a:t>4 – в слове </a:t>
            </a:r>
            <a:r>
              <a:rPr lang="ru-RU" i="1" dirty="0" smtClean="0"/>
              <a:t>прискорбный</a:t>
            </a:r>
            <a:r>
              <a:rPr lang="ru-RU" dirty="0" smtClean="0"/>
              <a:t> приставка имеет значение ‘около, рядом’, поэтому пишется с -И- (находящийся в скорби, при скорби).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1. 36. Отметьте строчки с нарушением орфографии.</a:t>
            </a:r>
            <a:r>
              <a:rPr lang="ru-RU" dirty="0" smtClean="0"/>
              <a:t> </a:t>
            </a:r>
          </a:p>
          <a:p>
            <a:r>
              <a:rPr lang="ru-RU" dirty="0" smtClean="0"/>
              <a:t>1) ненужные уже лекарства, </a:t>
            </a:r>
            <a:r>
              <a:rPr lang="ru-RU" dirty="0" err="1" smtClean="0"/>
              <a:t>изнеможденный</a:t>
            </a:r>
            <a:r>
              <a:rPr lang="ru-RU" dirty="0" smtClean="0"/>
              <a:t>, раса </a:t>
            </a:r>
          </a:p>
          <a:p>
            <a:r>
              <a:rPr lang="ru-RU" dirty="0" smtClean="0"/>
              <a:t>2) превентивный, осиная талия, </a:t>
            </a:r>
            <a:r>
              <a:rPr lang="ru-RU" dirty="0" err="1" smtClean="0"/>
              <a:t>полувер</a:t>
            </a:r>
            <a:r>
              <a:rPr lang="ru-RU" dirty="0" smtClean="0"/>
              <a:t>, купленный </a:t>
            </a:r>
          </a:p>
          <a:p>
            <a:r>
              <a:rPr lang="ru-RU" dirty="0" smtClean="0"/>
              <a:t>3) джентльмен, </a:t>
            </a:r>
            <a:r>
              <a:rPr lang="ru-RU" dirty="0" err="1" smtClean="0"/>
              <a:t>элластик</a:t>
            </a:r>
            <a:r>
              <a:rPr lang="ru-RU" dirty="0" smtClean="0"/>
              <a:t>, военачальник, пьеса</a:t>
            </a:r>
          </a:p>
          <a:p>
            <a:r>
              <a:rPr lang="ru-RU" dirty="0" smtClean="0"/>
              <a:t>4) наперсник, дикобраз, флюорография, иммигрант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 2 3.</a:t>
            </a:r>
          </a:p>
          <a:p>
            <a:r>
              <a:rPr lang="ru-RU" dirty="0" smtClean="0"/>
              <a:t>1 – изнеможенный </a:t>
            </a:r>
          </a:p>
          <a:p>
            <a:r>
              <a:rPr lang="ru-RU" dirty="0" smtClean="0"/>
              <a:t>2 – пуловер </a:t>
            </a:r>
          </a:p>
          <a:p>
            <a:r>
              <a:rPr lang="ru-RU" dirty="0" smtClean="0"/>
              <a:t>3 – эластик</a:t>
            </a:r>
          </a:p>
          <a:p>
            <a:endParaRPr lang="ru-RU" sz="1000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2. 36. Отметьте строчки с нарушением орфографии. </a:t>
            </a:r>
          </a:p>
          <a:p>
            <a:r>
              <a:rPr lang="ru-RU" dirty="0" smtClean="0"/>
              <a:t>1) непохожий на мать ребенок, изможденный, циклеванный пол</a:t>
            </a:r>
          </a:p>
          <a:p>
            <a:r>
              <a:rPr lang="ru-RU" dirty="0" smtClean="0"/>
              <a:t>2) милостивый, недюжинный, блеснуть, брошенный</a:t>
            </a:r>
          </a:p>
          <a:p>
            <a:r>
              <a:rPr lang="ru-RU" dirty="0" smtClean="0"/>
              <a:t>3) поролон, </a:t>
            </a:r>
            <a:r>
              <a:rPr lang="ru-RU" dirty="0" err="1" smtClean="0"/>
              <a:t>проволка</a:t>
            </a:r>
            <a:r>
              <a:rPr lang="ru-RU" dirty="0" smtClean="0"/>
              <a:t>, кавычки, полиэтиленовый, раса</a:t>
            </a:r>
          </a:p>
          <a:p>
            <a:r>
              <a:rPr lang="ru-RU" dirty="0" smtClean="0"/>
              <a:t>4) обструкция, мегера, </a:t>
            </a:r>
            <a:r>
              <a:rPr lang="ru-RU" dirty="0" err="1" smtClean="0"/>
              <a:t>галлюционация</a:t>
            </a:r>
            <a:r>
              <a:rPr lang="ru-RU" dirty="0" smtClean="0"/>
              <a:t>, мюзикл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3 4.</a:t>
            </a:r>
          </a:p>
          <a:p>
            <a:r>
              <a:rPr lang="ru-RU" dirty="0" smtClean="0"/>
              <a:t>3 – проволока </a:t>
            </a:r>
          </a:p>
          <a:p>
            <a:r>
              <a:rPr lang="ru-RU" dirty="0" smtClean="0"/>
              <a:t>4 – галлюцинация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1. 37. Отметьте предложения с пунктуационными ошибками. </a:t>
            </a:r>
          </a:p>
          <a:p>
            <a:r>
              <a:rPr lang="ru-RU" dirty="0" smtClean="0"/>
              <a:t>1) Я поглядел на нее сбоку, так что мне стал виден чистый, нежный профиль ее слегка наклоненной головы. (Куприн)</a:t>
            </a:r>
          </a:p>
          <a:p>
            <a:r>
              <a:rPr lang="ru-RU" dirty="0" smtClean="0"/>
              <a:t>2) И последнее, что он заметил  на земле – одновременно с выстрелом Мартынова ему почудился второй выстрел, из кустов под обрывом, над которым он стоял. (Паустовский)</a:t>
            </a:r>
          </a:p>
          <a:p>
            <a:r>
              <a:rPr lang="ru-RU" dirty="0" smtClean="0"/>
              <a:t>3) Вот он отступил в даль воспоминаний, этот единственный и подобия не имеющий мир, и высится на горизонте, как горы, видимые с поля или как дымящийся в ночном зареве далекий большой город. (Пастернак)</a:t>
            </a:r>
          </a:p>
          <a:p>
            <a:r>
              <a:rPr lang="ru-RU" dirty="0" smtClean="0"/>
              <a:t>4) Единственное средство умственного общения людей есть слово, и для того, чтобы общение это было возможно, нужно употреблять слова так, чтобы при каждом слове вызывались у всех соответствующие и точные понятия. (Л.Толстой)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2 3. </a:t>
            </a:r>
          </a:p>
          <a:p>
            <a:r>
              <a:rPr lang="ru-RU" dirty="0" smtClean="0"/>
              <a:t>2 – после изъяснительного придаточного нужна запятая (</a:t>
            </a:r>
            <a:r>
              <a:rPr lang="ru-RU" i="1" dirty="0" smtClean="0"/>
              <a:t>что он заметил на земле, –…</a:t>
            </a:r>
            <a:r>
              <a:rPr lang="ru-RU" dirty="0" smtClean="0"/>
              <a:t>); </a:t>
            </a:r>
          </a:p>
          <a:p>
            <a:r>
              <a:rPr lang="ru-RU" dirty="0" smtClean="0"/>
              <a:t>3 – перед ИЛИ нужна запятая, закрывающая обособленное определение (</a:t>
            </a:r>
            <a:r>
              <a:rPr lang="ru-RU" i="1" dirty="0" smtClean="0"/>
              <a:t>видимые с поля,...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2. 37. Отметьте предложения с пунктуационными ошибками. </a:t>
            </a:r>
          </a:p>
          <a:p>
            <a:r>
              <a:rPr lang="ru-RU" dirty="0" smtClean="0"/>
              <a:t>1) К сожалению, он отличался чрезвычайной близорукостью, так что даже носил стекла по какому-то особенному заказу. (Куприн)</a:t>
            </a:r>
          </a:p>
          <a:p>
            <a:r>
              <a:rPr lang="ru-RU" dirty="0" smtClean="0"/>
              <a:t>2) Возгласы мальчика долетали еще до моего слуха, когда стало совсем темно и я огибал край леса. (Тургенев) </a:t>
            </a:r>
          </a:p>
          <a:p>
            <a:r>
              <a:rPr lang="ru-RU" dirty="0" smtClean="0"/>
              <a:t>3) Кое-где по стенам сочилась вода и слегка блестели известковые налеты. (Катаев)</a:t>
            </a:r>
          </a:p>
          <a:p>
            <a:r>
              <a:rPr lang="ru-RU" dirty="0" smtClean="0"/>
              <a:t>4) Парнишка упал, однако, он не был убит. (Фадеев)</a:t>
            </a:r>
          </a:p>
          <a:p>
            <a:pPr algn="ctr"/>
            <a:endParaRPr lang="ru-RU" dirty="0" smtClean="0">
              <a:solidFill>
                <a:srgbClr val="C00000"/>
              </a:solidFill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4. </a:t>
            </a:r>
          </a:p>
          <a:p>
            <a:r>
              <a:rPr lang="ru-RU" dirty="0" smtClean="0"/>
              <a:t>В этом предложении неверно поставлена запятая после союза ОДНАКО.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1. 38. Отметьте предложения с пунктуационными ошибками. </a:t>
            </a:r>
          </a:p>
          <a:p>
            <a:r>
              <a:rPr lang="ru-RU" dirty="0" smtClean="0"/>
              <a:t>1) Глеб не заметил, как наступило утро, как пробудились куры и голуби и как затем мало-помалу все ожило вокруг. (Григорович)</a:t>
            </a:r>
          </a:p>
          <a:p>
            <a:r>
              <a:rPr lang="ru-RU" dirty="0" smtClean="0"/>
              <a:t>2) Мелодии, смешиваясь со слезами, текут прямо по вашему нерву к сердцу и вы плачете не оттого, что вам печально, а оттого, что путь к вам угадан так верно и проницательно. (Пастернак)</a:t>
            </a:r>
          </a:p>
          <a:p>
            <a:r>
              <a:rPr lang="ru-RU" dirty="0" smtClean="0"/>
              <a:t>3) Ромашов же краснел до настоящих слез от своего бессилия и растерянности, и от боли за оскорбленную Шурочку, и оттого, что ему сквозь оглушительные звуки кадрили не удавалось вставить ни одного слова. (Куприн)</a:t>
            </a:r>
          </a:p>
          <a:p>
            <a:r>
              <a:rPr lang="ru-RU" dirty="0" smtClean="0"/>
              <a:t>4) Сегодня наметились бутоны рябины и расцветает сирень. (Пришвин)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2.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В этом предложении не хватает запятой перед союзом И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(…, </a:t>
            </a:r>
            <a:r>
              <a:rPr lang="ru-RU" i="1" dirty="0" smtClean="0"/>
              <a:t>и вы плачете…</a:t>
            </a:r>
            <a:r>
              <a:rPr lang="ru-RU" dirty="0" smtClean="0"/>
              <a:t>), соединяющим простые предложения.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2. 38. Отметьте предложения с пунктуационными ошибками. </a:t>
            </a:r>
          </a:p>
          <a:p>
            <a:r>
              <a:rPr lang="ru-RU" dirty="0" smtClean="0"/>
              <a:t>1) На ранней заре, когда еще кричат петухи и дымятся избы, распахнешь, бывало, окно в прохладный сад, наполненный туманом, сквозь который блестит кое-где утреннее солнце и побежишь умываться на озеро. (Бунин)</a:t>
            </a:r>
          </a:p>
          <a:p>
            <a:r>
              <a:rPr lang="ru-RU" dirty="0" smtClean="0"/>
              <a:t>2) Небо бледнее, ночь кончается и начинается новый день. (Паустовский)</a:t>
            </a:r>
          </a:p>
          <a:p>
            <a:r>
              <a:rPr lang="ru-RU" dirty="0" smtClean="0"/>
              <a:t>3) По мере того как приближался вечер, ветер становился более прохладным.  (Толстой)</a:t>
            </a:r>
          </a:p>
          <a:p>
            <a:pPr marL="457200" indent="-457200"/>
            <a:r>
              <a:rPr lang="ru-RU" dirty="0" smtClean="0"/>
              <a:t>4) Он теперь знал, что такое бой, и что такое смерть, и что такое страх. (Фадеев)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 2. </a:t>
            </a:r>
          </a:p>
          <a:p>
            <a:r>
              <a:rPr lang="ru-RU" dirty="0" smtClean="0"/>
              <a:t>1 – не хватает запятой после определительного придаточного (</a:t>
            </a:r>
            <a:r>
              <a:rPr lang="ru-RU" i="1" dirty="0" smtClean="0"/>
              <a:t>сквозь который блестит кое-где утреннее солнце, …</a:t>
            </a:r>
            <a:r>
              <a:rPr lang="ru-RU" dirty="0" smtClean="0"/>
              <a:t>); </a:t>
            </a:r>
          </a:p>
          <a:p>
            <a:r>
              <a:rPr lang="ru-RU" dirty="0" smtClean="0"/>
              <a:t>2 – в сложном предложении, включающем 3 простых предложения, перед союзом И нужна запятая, поскольку общих компонентов нет.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1. 39. Отметьте предложения с пунктуационными ошибками. </a:t>
            </a:r>
          </a:p>
          <a:p>
            <a:r>
              <a:rPr lang="ru-RU" dirty="0" smtClean="0"/>
              <a:t>1) Он расспрашивал меня про то, что я люблю, что читаю, что намерена делать, и давал советы. (Толстой)</a:t>
            </a:r>
          </a:p>
          <a:p>
            <a:r>
              <a:rPr lang="ru-RU" dirty="0" smtClean="0"/>
              <a:t>2) Есть на нашей реке такие глубокие и укромные места, что, когда проберешься через спутанные лесные заросли и присядешь около самой воды, почувствуешь себя в обособленном, отгороженном от остального земного пространства мире. (Солоухин)</a:t>
            </a:r>
          </a:p>
          <a:p>
            <a:r>
              <a:rPr lang="ru-RU" dirty="0" smtClean="0"/>
              <a:t>3) Была сизая от росы трава, и дом</a:t>
            </a:r>
            <a:r>
              <a:rPr lang="ru-RU" i="1" dirty="0" smtClean="0"/>
              <a:t>а</a:t>
            </a:r>
            <a:r>
              <a:rPr lang="ru-RU" dirty="0" smtClean="0"/>
              <a:t> еще спали, когда хлопотливые галки уже канителились в колокольне да ранний молоток Ивана </a:t>
            </a:r>
            <a:r>
              <a:rPr lang="ru-RU" dirty="0" err="1" smtClean="0"/>
              <a:t>Африкановича</a:t>
            </a:r>
            <a:r>
              <a:rPr lang="ru-RU" dirty="0" smtClean="0"/>
              <a:t> отбивал косу. (Белов)</a:t>
            </a:r>
          </a:p>
          <a:p>
            <a:r>
              <a:rPr lang="ru-RU" dirty="0" smtClean="0"/>
              <a:t>4) Однако, пора спать: уже без четверти шесть. (Пушкин)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3 4. </a:t>
            </a:r>
          </a:p>
          <a:p>
            <a:r>
              <a:rPr lang="ru-RU" dirty="0" smtClean="0"/>
              <a:t>3 – лишняя запятая перед союзом И, поскольку в предложении есть общая часть, включающая однородные придаточные предложения; </a:t>
            </a:r>
          </a:p>
          <a:p>
            <a:r>
              <a:rPr lang="ru-RU" dirty="0" smtClean="0"/>
              <a:t>4 – лишняя запятая после союза ОДНАКО.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2. 39. Отметьте предложения с пунктуационными ошибками. </a:t>
            </a:r>
          </a:p>
          <a:p>
            <a:r>
              <a:rPr lang="ru-RU" dirty="0" smtClean="0"/>
              <a:t>1) Общеизвестно, что каждый уехавший из России увез с собой свой последний день. (Ахматова) </a:t>
            </a:r>
          </a:p>
          <a:p>
            <a:r>
              <a:rPr lang="ru-RU" dirty="0" smtClean="0"/>
              <a:t>2) В солнечном огне все гудело в цветах, заваривалось, благоухало, как будто все вместе тут общими силами варили варенье. (Пришвин)</a:t>
            </a:r>
          </a:p>
          <a:p>
            <a:r>
              <a:rPr lang="ru-RU" dirty="0" smtClean="0"/>
              <a:t>3) Вы молились ли на ночь, соборы Покрова и Успенья? (Вознесенский)</a:t>
            </a:r>
          </a:p>
          <a:p>
            <a:r>
              <a:rPr lang="ru-RU" dirty="0" smtClean="0"/>
              <a:t>4) Валерия – так звали девушку, от тоски по которой я сбежал из деревни в Москву, слушала меня, мечтательно глядя перед собой. (Солоухин)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4. </a:t>
            </a:r>
          </a:p>
          <a:p>
            <a:r>
              <a:rPr lang="ru-RU" dirty="0" smtClean="0"/>
              <a:t>В этом предложении не хватает тире: </a:t>
            </a:r>
            <a:r>
              <a:rPr lang="ru-RU" i="1" dirty="0" smtClean="0"/>
              <a:t>Валерия – так звали девушку, от тоски по которой я сбежал из деревни в Москву, – слушала…</a:t>
            </a:r>
            <a:r>
              <a:rPr lang="ru-RU" dirty="0" smtClean="0"/>
              <a:t> для выделения с обеих сторон вставной конструкции.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075240" cy="621510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1. 40. Отметьте предложения, в которых нарушено коммуникативное качество «точность речи».</a:t>
            </a:r>
          </a:p>
          <a:p>
            <a:r>
              <a:rPr lang="ru-RU" dirty="0" smtClean="0"/>
              <a:t>1) Фильм заинтересовал как школьников, так и подростков.</a:t>
            </a:r>
          </a:p>
          <a:p>
            <a:r>
              <a:rPr lang="ru-RU" dirty="0" smtClean="0"/>
              <a:t>2) Транспортная сеть в городе запущена.</a:t>
            </a:r>
          </a:p>
          <a:p>
            <a:r>
              <a:rPr lang="ru-RU" dirty="0" smtClean="0"/>
              <a:t>3) К недостаткам пособия следует отнести недостаточное количество иллюстративного материала.</a:t>
            </a:r>
          </a:p>
          <a:p>
            <a:r>
              <a:rPr lang="ru-RU" dirty="0" smtClean="0"/>
              <a:t>4) В Москве сегодня дождливо, а в Смоленске тоже пасмурно.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2 3. </a:t>
            </a:r>
          </a:p>
          <a:p>
            <a:r>
              <a:rPr lang="ru-RU" dirty="0" smtClean="0"/>
              <a:t>В данных предложениях наблюдаются двусмысленность (</a:t>
            </a:r>
            <a:r>
              <a:rPr lang="ru-RU" i="1" dirty="0" smtClean="0"/>
              <a:t>запущена</a:t>
            </a:r>
            <a:r>
              <a:rPr lang="ru-RU" dirty="0" smtClean="0"/>
              <a:t>) и тавтология (</a:t>
            </a:r>
            <a:r>
              <a:rPr lang="ru-RU" i="1" dirty="0" smtClean="0"/>
              <a:t>недостатки</a:t>
            </a:r>
            <a:r>
              <a:rPr lang="ru-RU" dirty="0" smtClean="0"/>
              <a:t>, </a:t>
            </a:r>
            <a:r>
              <a:rPr lang="ru-RU" i="1" dirty="0" smtClean="0"/>
              <a:t>недостаточный</a:t>
            </a:r>
            <a:r>
              <a:rPr lang="ru-RU" dirty="0" smtClean="0"/>
              <a:t>), что приводит к нарушению точности высказываний. </a:t>
            </a:r>
          </a:p>
          <a:p>
            <a:endParaRPr lang="ru-RU" sz="1000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2. 40. Отметьте предложения, в которых нарушено коммуникативное качество «логичность речи».</a:t>
            </a:r>
          </a:p>
          <a:p>
            <a:r>
              <a:rPr lang="ru-RU" dirty="0" smtClean="0"/>
              <a:t>1) Прошу разделить мою квартиру, так как прекратилось бракосочетание.</a:t>
            </a:r>
          </a:p>
          <a:p>
            <a:r>
              <a:rPr lang="ru-RU" dirty="0" smtClean="0"/>
              <a:t>2) У меня мама русская, а папа юрист.</a:t>
            </a:r>
          </a:p>
          <a:p>
            <a:r>
              <a:rPr lang="ru-RU" dirty="0" smtClean="0"/>
              <a:t>3) Необходимо проверить отсутствие людей, находящихся на территории.</a:t>
            </a:r>
          </a:p>
          <a:p>
            <a:r>
              <a:rPr lang="ru-RU" dirty="0" smtClean="0"/>
              <a:t>4) Российские политические стратеги одно из сражений за избирателя назначили аккурат на ноябрь.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2 3.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В данных предложениях нарушено требование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логической непротиворечивости высказывания.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075240" cy="628654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1. 41. Отметьте жанры, соответствующие, по М.В. Ломоносову, «среднему штилю».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1) трагедия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2) дружеское письмо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3) песня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4) элегия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2 4.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2. 41. Отметьте жанры, соответствующие, по М.В. Ломоносову, «низкому штилю».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1) песня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2) басня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3) эклога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4) дружеское письмо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 2. </a:t>
            </a:r>
          </a:p>
          <a:p>
            <a:pPr algn="just">
              <a:lnSpc>
                <a:spcPct val="120000"/>
              </a:lnSpc>
            </a:pPr>
            <a:r>
              <a:rPr lang="ru-RU" dirty="0" smtClean="0"/>
              <a:t>По Ломоносову, в языке следует установить три «штиля», которые будут различаться «по пристойности материй». Он установил зависимость между «материей», т.е. темой, предметом изложения, жанром и стилем. «Высокая материя» требует высокого «штиля», «низкая материя» – низкого. Каждый жанр предусматривает один из трех «штилей». </a:t>
            </a:r>
            <a:r>
              <a:rPr lang="ru-RU" dirty="0" smtClean="0">
                <a:solidFill>
                  <a:srgbClr val="C00000"/>
                </a:solidFill>
              </a:rPr>
              <a:t>Высоким «штилем» </a:t>
            </a:r>
            <a:r>
              <a:rPr lang="ru-RU" dirty="0" smtClean="0"/>
              <a:t>следовало писать героические поэмы, оды и трагедии; </a:t>
            </a:r>
            <a:r>
              <a:rPr lang="ru-RU" dirty="0" smtClean="0">
                <a:solidFill>
                  <a:srgbClr val="C00000"/>
                </a:solidFill>
              </a:rPr>
              <a:t>средним</a:t>
            </a:r>
            <a:r>
              <a:rPr lang="ru-RU" dirty="0" smtClean="0"/>
              <a:t> – драмы, дружеские письма, сатиры, элегии и эклоги, </a:t>
            </a:r>
            <a:r>
              <a:rPr lang="ru-RU" dirty="0" smtClean="0">
                <a:solidFill>
                  <a:srgbClr val="C00000"/>
                </a:solidFill>
              </a:rPr>
              <a:t>низким</a:t>
            </a:r>
            <a:r>
              <a:rPr lang="ru-RU" dirty="0" smtClean="0"/>
              <a:t> – комедии, увеселительные эпиграммы, песни, басни.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1. 42. Отметьте предложения, в которых используется хиазм.</a:t>
            </a:r>
          </a:p>
          <a:p>
            <a:r>
              <a:rPr lang="ru-RU" dirty="0" smtClean="0"/>
              <a:t>1) Испанский гранд, как вор, ждет ночи и луны боится. (Пушкин)</a:t>
            </a:r>
          </a:p>
          <a:p>
            <a:r>
              <a:rPr lang="ru-RU" dirty="0" smtClean="0"/>
              <a:t>2) Алмаз шлифуется алмазом, строка диктуется строкой. (</a:t>
            </a:r>
            <a:r>
              <a:rPr lang="ru-RU" dirty="0" err="1" smtClean="0"/>
              <a:t>Поделков</a:t>
            </a:r>
            <a:r>
              <a:rPr lang="ru-RU" dirty="0" smtClean="0"/>
              <a:t>)</a:t>
            </a:r>
          </a:p>
          <a:p>
            <a:r>
              <a:rPr lang="ru-RU" dirty="0" smtClean="0"/>
              <a:t>3) Делить веселье – все готовы: никто не хочет грусть делить. (Лермонтов)</a:t>
            </a:r>
          </a:p>
          <a:p>
            <a:r>
              <a:rPr lang="ru-RU" dirty="0" smtClean="0"/>
              <a:t>4) Ко мне приплывала зеленая рыба, Ко мне прилетала белая чайка! (Ахматова)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 3.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2. 42. Отметьте предложения, в которых используется хиазм.</a:t>
            </a:r>
          </a:p>
          <a:p>
            <a:r>
              <a:rPr lang="ru-RU" dirty="0" smtClean="0"/>
              <a:t>1) Упразднен ум и мысль осиротела. (Тютчев)</a:t>
            </a:r>
          </a:p>
          <a:p>
            <a:r>
              <a:rPr lang="ru-RU" dirty="0" smtClean="0"/>
              <a:t>2) В синем море волны плещут, в синем небе звезды блещут. (Пушкин)</a:t>
            </a:r>
          </a:p>
          <a:p>
            <a:r>
              <a:rPr lang="ru-RU" dirty="0" smtClean="0"/>
              <a:t>3) Здесь Пушкина изгнанье началось и Лермонтова кончилось изгнанье. (Ахматова)</a:t>
            </a:r>
          </a:p>
          <a:p>
            <a:r>
              <a:rPr lang="ru-RU" dirty="0" smtClean="0"/>
              <a:t>4) Море люблю с кораблями, небо люблю с журавлями. (Боков)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 3. </a:t>
            </a:r>
          </a:p>
          <a:p>
            <a:pPr algn="ctr">
              <a:lnSpc>
                <a:spcPct val="110000"/>
              </a:lnSpc>
            </a:pPr>
            <a:r>
              <a:rPr lang="ru-RU" u="sng" dirty="0" smtClean="0"/>
              <a:t>Хиазм</a:t>
            </a:r>
            <a:r>
              <a:rPr lang="ru-RU" dirty="0" smtClean="0"/>
              <a:t> – фигура речи, состоящая в обратном (крестообразном) расположении элементов словосочетания или предложения.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147248" cy="597666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43. Почему стихотворная строка </a:t>
            </a:r>
            <a:r>
              <a:rPr lang="ru-RU" i="1" dirty="0" smtClean="0">
                <a:solidFill>
                  <a:srgbClr val="C00000"/>
                </a:solidFill>
              </a:rPr>
              <a:t>Ночь. Улица. Фонарь. Аптека.</a:t>
            </a:r>
            <a:r>
              <a:rPr lang="ru-RU" dirty="0" smtClean="0">
                <a:solidFill>
                  <a:srgbClr val="C00000"/>
                </a:solidFill>
              </a:rPr>
              <a:t> выразительнее варианта </a:t>
            </a:r>
            <a:r>
              <a:rPr lang="ru-RU" i="1" dirty="0" smtClean="0">
                <a:solidFill>
                  <a:srgbClr val="C00000"/>
                </a:solidFill>
              </a:rPr>
              <a:t>Сейчас ночь. На улице горит фонарь над аптекой</a:t>
            </a:r>
            <a:r>
              <a:rPr lang="ru-RU" dirty="0" smtClean="0">
                <a:solidFill>
                  <a:srgbClr val="C00000"/>
                </a:solidFill>
              </a:rPr>
              <a:t>?</a:t>
            </a:r>
          </a:p>
          <a:p>
            <a:r>
              <a:rPr lang="ru-RU" dirty="0" smtClean="0"/>
              <a:t>1) Потому что есть слова-«соседи», вызывающие богатый спектр ассоциаций и придающие тексту выразительность. </a:t>
            </a:r>
          </a:p>
          <a:p>
            <a:r>
              <a:rPr lang="ru-RU" dirty="0" smtClean="0"/>
              <a:t>2) Потому что есть слова-«соседи», не вызывающие ассоциаций, а значит, не придающие тексту выразительность. </a:t>
            </a:r>
          </a:p>
          <a:p>
            <a:r>
              <a:rPr lang="ru-RU" dirty="0" smtClean="0"/>
              <a:t>3) Потому что отсутствие слов-«соседей» вызывает богатый спектр ассоциаций, а значит, придает выразительность. </a:t>
            </a:r>
          </a:p>
          <a:p>
            <a:r>
              <a:rPr lang="ru-RU" dirty="0" smtClean="0"/>
              <a:t>4) Потому что отсутствие слов-«соседей» не вызывает ассоциаций, а значит, придает выразительность.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3. </a:t>
            </a:r>
          </a:p>
          <a:p>
            <a:r>
              <a:rPr lang="ru-RU" dirty="0" smtClean="0"/>
              <a:t>В стихотворной строке А. Блока </a:t>
            </a:r>
            <a:r>
              <a:rPr lang="ru-RU" i="1" dirty="0" smtClean="0"/>
              <a:t>Ночь. Улица. Фонарь. Аптека.</a:t>
            </a:r>
            <a:r>
              <a:rPr lang="ru-RU" dirty="0" smtClean="0"/>
              <a:t> содержатся только назывные предложения, синтагматические связи отсутствуют (нет слов-«соседей»). Это создает условия для богатого спектра ассоциаций, активизирует воображение читателя, порождает множественность интерпретаций, что обеспечивает смысловое приращение текста и делает его глубоким и выразительным. </a:t>
            </a:r>
          </a:p>
          <a:p>
            <a:r>
              <a:rPr lang="ru-RU" dirty="0" smtClean="0"/>
              <a:t>Вариант </a:t>
            </a:r>
            <a:r>
              <a:rPr lang="ru-RU" i="1" dirty="0" smtClean="0"/>
              <a:t>Сейчас ночь. На улице горит фонарь над аптекой. </a:t>
            </a:r>
            <a:r>
              <a:rPr lang="ru-RU" dirty="0" smtClean="0"/>
              <a:t>с выраженными синтагматическими связями (есть слова-«соседи»), которые ограничивают ассоциативное поле читателя, менее выразителен.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97666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1. 44. Отметьте цветовые символы, которые являются </a:t>
            </a:r>
            <a:r>
              <a:rPr lang="ru-RU" dirty="0" err="1" smtClean="0">
                <a:solidFill>
                  <a:srgbClr val="C00000"/>
                </a:solidFill>
              </a:rPr>
              <a:t>лингвокультуремами</a:t>
            </a:r>
            <a:r>
              <a:rPr lang="ru-RU" dirty="0" smtClean="0">
                <a:solidFill>
                  <a:srgbClr val="C00000"/>
                </a:solidFill>
              </a:rPr>
              <a:t> (речевыми единицами, имеющими как лингвистический, так и культурный смысл) русской</a:t>
            </a:r>
            <a:r>
              <a:rPr lang="ru-RU" u="sng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языковой картины мира.</a:t>
            </a:r>
          </a:p>
          <a:p>
            <a:r>
              <a:rPr lang="ru-RU" dirty="0" smtClean="0"/>
              <a:t>1) желтый цвет – символ разлуки, измены, обмана </a:t>
            </a:r>
          </a:p>
          <a:p>
            <a:r>
              <a:rPr lang="ru-RU" dirty="0" smtClean="0"/>
              <a:t>2) желтый цвет – символ богатства (цвет императора)</a:t>
            </a:r>
          </a:p>
          <a:p>
            <a:r>
              <a:rPr lang="ru-RU" dirty="0" smtClean="0"/>
              <a:t>3) белый цвет – символ чистоты, непорочности</a:t>
            </a:r>
          </a:p>
          <a:p>
            <a:r>
              <a:rPr lang="ru-RU" dirty="0" smtClean="0"/>
              <a:t>4) зеленый цвет – символ супружеской измены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 3. </a:t>
            </a:r>
          </a:p>
          <a:p>
            <a:r>
              <a:rPr lang="ru-RU" dirty="0" smtClean="0"/>
              <a:t>В строчках 2, 4 приведены цветовые символы китайской языковой картины мира.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2. 44. Отметьте </a:t>
            </a:r>
            <a:r>
              <a:rPr lang="ru-RU" dirty="0" err="1" smtClean="0">
                <a:solidFill>
                  <a:srgbClr val="C00000"/>
                </a:solidFill>
              </a:rPr>
              <a:t>лингвокультуремы</a:t>
            </a:r>
            <a:r>
              <a:rPr lang="ru-RU" dirty="0" smtClean="0">
                <a:solidFill>
                  <a:srgbClr val="C00000"/>
                </a:solidFill>
              </a:rPr>
              <a:t> (речевые единицы, имеющие как лингвистический, так и культурный смысл) русской языковой картины мира.</a:t>
            </a:r>
          </a:p>
          <a:p>
            <a:r>
              <a:rPr lang="ru-RU" dirty="0" smtClean="0"/>
              <a:t>1) сорока – символ воровства и болтливости</a:t>
            </a:r>
          </a:p>
          <a:p>
            <a:r>
              <a:rPr lang="ru-RU" dirty="0" smtClean="0"/>
              <a:t>2) сорока – символ влюбленности</a:t>
            </a:r>
          </a:p>
          <a:p>
            <a:r>
              <a:rPr lang="ru-RU" dirty="0" smtClean="0"/>
              <a:t>3) белый цвет – символ траура</a:t>
            </a:r>
          </a:p>
          <a:p>
            <a:r>
              <a:rPr lang="ru-RU" dirty="0" smtClean="0"/>
              <a:t>4) черный цвет – символ траура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 4. </a:t>
            </a:r>
          </a:p>
          <a:p>
            <a:r>
              <a:rPr lang="ru-RU" dirty="0" smtClean="0"/>
              <a:t>В строчках 2, 3 приведены </a:t>
            </a:r>
            <a:r>
              <a:rPr lang="ru-RU" dirty="0" err="1" smtClean="0"/>
              <a:t>лингвокультуремы</a:t>
            </a:r>
            <a:r>
              <a:rPr lang="ru-RU" dirty="0" smtClean="0"/>
              <a:t> китайской языковой картины мира.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075240" cy="6192688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>
                <a:solidFill>
                  <a:srgbClr val="C00000"/>
                </a:solidFill>
              </a:rPr>
              <a:t>1. 45. Какие явления в современной речевой практике демонстрируют рекламные названия типа</a:t>
            </a:r>
            <a:r>
              <a:rPr lang="ru-RU" sz="1900" i="1" dirty="0" smtClean="0">
                <a:solidFill>
                  <a:srgbClr val="C00000"/>
                </a:solidFill>
              </a:rPr>
              <a:t> </a:t>
            </a:r>
            <a:r>
              <a:rPr lang="ru-RU" sz="1900" i="1" dirty="0" err="1" smtClean="0">
                <a:solidFill>
                  <a:srgbClr val="C00000"/>
                </a:solidFill>
              </a:rPr>
              <a:t>Zолотой</a:t>
            </a:r>
            <a:r>
              <a:rPr lang="ru-RU" sz="1900" i="1" dirty="0" smtClean="0">
                <a:solidFill>
                  <a:srgbClr val="C00000"/>
                </a:solidFill>
              </a:rPr>
              <a:t>, </a:t>
            </a:r>
            <a:r>
              <a:rPr lang="ru-RU" sz="1900" i="1" dirty="0" err="1" smtClean="0">
                <a:solidFill>
                  <a:srgbClr val="C00000"/>
                </a:solidFill>
              </a:rPr>
              <a:t>Vаниль</a:t>
            </a:r>
            <a:r>
              <a:rPr lang="ru-RU" sz="1900" i="1" dirty="0" smtClean="0">
                <a:solidFill>
                  <a:srgbClr val="C00000"/>
                </a:solidFill>
              </a:rPr>
              <a:t>, </a:t>
            </a:r>
            <a:r>
              <a:rPr lang="ru-RU" sz="1900" i="1" dirty="0" err="1" smtClean="0">
                <a:solidFill>
                  <a:srgbClr val="C00000"/>
                </a:solidFill>
              </a:rPr>
              <a:t>Иsпуг</a:t>
            </a:r>
            <a:r>
              <a:rPr lang="ru-RU" sz="1900" i="1" dirty="0" smtClean="0">
                <a:solidFill>
                  <a:srgbClr val="C00000"/>
                </a:solidFill>
              </a:rPr>
              <a:t>, </a:t>
            </a:r>
            <a:r>
              <a:rPr lang="ru-RU" sz="1900" i="1" dirty="0" err="1" smtClean="0">
                <a:solidFill>
                  <a:srgbClr val="C00000"/>
                </a:solidFill>
              </a:rPr>
              <a:t>ЖаRa</a:t>
            </a:r>
            <a:r>
              <a:rPr lang="ru-RU" sz="1900" i="1" dirty="0" smtClean="0">
                <a:solidFill>
                  <a:srgbClr val="C00000"/>
                </a:solidFill>
              </a:rPr>
              <a:t>, Территория </a:t>
            </a:r>
            <a:r>
              <a:rPr lang="ru-RU" sz="1900" i="1" dirty="0" err="1" smtClean="0">
                <a:solidFill>
                  <a:srgbClr val="C00000"/>
                </a:solidFill>
              </a:rPr>
              <a:t>shoppinga</a:t>
            </a:r>
            <a:r>
              <a:rPr lang="ru-RU" sz="1900" i="1" dirty="0" smtClean="0">
                <a:solidFill>
                  <a:srgbClr val="C00000"/>
                </a:solidFill>
              </a:rPr>
              <a:t>, </a:t>
            </a:r>
            <a:r>
              <a:rPr lang="ru-RU" sz="1900" i="1" dirty="0" err="1" smtClean="0">
                <a:solidFill>
                  <a:srgbClr val="C00000"/>
                </a:solidFill>
              </a:rPr>
              <a:t>Gардероб</a:t>
            </a:r>
            <a:r>
              <a:rPr lang="ru-RU" sz="1900" dirty="0" smtClean="0">
                <a:solidFill>
                  <a:srgbClr val="C00000"/>
                </a:solidFill>
              </a:rPr>
              <a:t>,  </a:t>
            </a:r>
            <a:r>
              <a:rPr lang="ru-RU" sz="1900" i="1" dirty="0" err="1" smtClean="0">
                <a:solidFill>
                  <a:srgbClr val="C00000"/>
                </a:solidFill>
              </a:rPr>
              <a:t>Вернiсаж</a:t>
            </a:r>
            <a:r>
              <a:rPr lang="ru-RU" sz="1900" dirty="0" smtClean="0">
                <a:solidFill>
                  <a:srgbClr val="C00000"/>
                </a:solidFill>
              </a:rPr>
              <a:t> и под.?</a:t>
            </a:r>
          </a:p>
          <a:p>
            <a:r>
              <a:rPr lang="ru-RU" dirty="0" smtClean="0"/>
              <a:t>1) графические смешения (употребление кириллических и латинских букв в составе одной лексической единицы)</a:t>
            </a:r>
          </a:p>
          <a:p>
            <a:r>
              <a:rPr lang="ru-RU" dirty="0" smtClean="0"/>
              <a:t>2) свидетельство динамики языковых норм </a:t>
            </a:r>
          </a:p>
          <a:p>
            <a:r>
              <a:rPr lang="ru-RU" dirty="0" smtClean="0"/>
              <a:t>3) способ привлечения внимания адресата рекламы </a:t>
            </a:r>
          </a:p>
          <a:p>
            <a:r>
              <a:rPr lang="ru-RU" dirty="0" smtClean="0"/>
              <a:t>4) поиск новых средств выразительности путем </a:t>
            </a:r>
            <a:r>
              <a:rPr lang="ru-RU" dirty="0" err="1" smtClean="0"/>
              <a:t>речетворчества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 3 4.</a:t>
            </a:r>
          </a:p>
          <a:p>
            <a:pPr>
              <a:spcBef>
                <a:spcPts val="1200"/>
              </a:spcBef>
            </a:pPr>
            <a:r>
              <a:rPr lang="ru-RU" sz="1900" dirty="0" smtClean="0">
                <a:solidFill>
                  <a:srgbClr val="C00000"/>
                </a:solidFill>
              </a:rPr>
              <a:t>2. 45. Намеренный </a:t>
            </a:r>
            <a:r>
              <a:rPr lang="ru-RU" sz="1900" dirty="0" err="1" smtClean="0">
                <a:solidFill>
                  <a:srgbClr val="C00000"/>
                </a:solidFill>
              </a:rPr>
              <a:t>аграмматизм</a:t>
            </a:r>
            <a:r>
              <a:rPr lang="ru-RU" sz="1900" dirty="0" smtClean="0">
                <a:solidFill>
                  <a:srgbClr val="C00000"/>
                </a:solidFill>
              </a:rPr>
              <a:t> рекламных текстов типа </a:t>
            </a:r>
            <a:r>
              <a:rPr lang="ru-RU" sz="1900" i="1" dirty="0" err="1" smtClean="0">
                <a:solidFill>
                  <a:srgbClr val="C00000"/>
                </a:solidFill>
              </a:rPr>
              <a:t>М</a:t>
            </a:r>
            <a:r>
              <a:rPr lang="ru-RU" sz="1900" dirty="0" err="1" smtClean="0">
                <a:solidFill>
                  <a:srgbClr val="C00000"/>
                </a:solidFill>
              </a:rPr>
              <a:t>я</a:t>
            </a:r>
            <a:r>
              <a:rPr lang="ru-RU" sz="1900" i="1" dirty="0" err="1" smtClean="0">
                <a:solidFill>
                  <a:srgbClr val="C00000"/>
                </a:solidFill>
              </a:rPr>
              <a:t>сковский</a:t>
            </a:r>
            <a:r>
              <a:rPr lang="ru-RU" sz="1900" dirty="0" smtClean="0">
                <a:solidFill>
                  <a:srgbClr val="C00000"/>
                </a:solidFill>
              </a:rPr>
              <a:t> (название мясного магазина), </a:t>
            </a:r>
            <a:r>
              <a:rPr lang="ru-RU" sz="1900" i="1" dirty="0" err="1" smtClean="0">
                <a:solidFill>
                  <a:srgbClr val="C00000"/>
                </a:solidFill>
              </a:rPr>
              <a:t>Приц</a:t>
            </a:r>
            <a:r>
              <a:rPr lang="ru-RU" sz="1900" dirty="0" err="1" smtClean="0">
                <a:solidFill>
                  <a:srgbClr val="C00000"/>
                </a:solidFill>
              </a:rPr>
              <a:t>Ы</a:t>
            </a:r>
            <a:r>
              <a:rPr lang="ru-RU" sz="1900" i="1" dirty="0" err="1" smtClean="0">
                <a:solidFill>
                  <a:srgbClr val="C00000"/>
                </a:solidFill>
              </a:rPr>
              <a:t>пляйся</a:t>
            </a:r>
            <a:r>
              <a:rPr lang="ru-RU" sz="1900" dirty="0" smtClean="0">
                <a:solidFill>
                  <a:srgbClr val="C00000"/>
                </a:solidFill>
              </a:rPr>
              <a:t> (</a:t>
            </a:r>
            <a:r>
              <a:rPr lang="ru-RU" sz="1900" dirty="0" err="1" smtClean="0">
                <a:solidFill>
                  <a:srgbClr val="C00000"/>
                </a:solidFill>
              </a:rPr>
              <a:t>слоган</a:t>
            </a:r>
            <a:r>
              <a:rPr lang="ru-RU" sz="1900" dirty="0" smtClean="0">
                <a:solidFill>
                  <a:srgbClr val="C00000"/>
                </a:solidFill>
              </a:rPr>
              <a:t> кафе «Цыплята по-английски») и под. – это…</a:t>
            </a:r>
          </a:p>
          <a:p>
            <a:r>
              <a:rPr lang="ru-RU" dirty="0" smtClean="0"/>
              <a:t>1) способ привлечения внимания в рекламных целях</a:t>
            </a:r>
          </a:p>
          <a:p>
            <a:r>
              <a:rPr lang="ru-RU" dirty="0" smtClean="0"/>
              <a:t>2) проявление окказионального словообразования</a:t>
            </a:r>
          </a:p>
          <a:p>
            <a:r>
              <a:rPr lang="ru-RU" dirty="0" smtClean="0"/>
              <a:t>3) свидетельство динамики языковых норм </a:t>
            </a:r>
          </a:p>
          <a:p>
            <a:r>
              <a:rPr lang="ru-RU" dirty="0" smtClean="0"/>
              <a:t>4) поиск новых средств выразительности путем </a:t>
            </a:r>
            <a:r>
              <a:rPr lang="ru-RU" dirty="0" err="1" smtClean="0"/>
              <a:t>речетворчества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Ответ: 1 2 4.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20850021">
            <a:off x="457200" y="1340769"/>
            <a:ext cx="7620000" cy="2520280"/>
          </a:xfrm>
        </p:spPr>
        <p:txBody>
          <a:bodyPr>
            <a:normAutofit fontScale="85000" lnSpcReduction="20000"/>
          </a:bodyPr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sz="6400" dirty="0" smtClean="0">
                <a:solidFill>
                  <a:srgbClr val="C00000"/>
                </a:solidFill>
              </a:rPr>
              <a:t>Благодарим </a:t>
            </a:r>
          </a:p>
          <a:p>
            <a:pPr algn="ctr"/>
            <a:r>
              <a:rPr lang="ru-RU" sz="6400" dirty="0" smtClean="0">
                <a:solidFill>
                  <a:srgbClr val="C00000"/>
                </a:solidFill>
              </a:rPr>
              <a:t>за внимание!</a:t>
            </a:r>
            <a:endParaRPr lang="ru-RU" sz="6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28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253</TotalTime>
  <Words>5342</Words>
  <Application>Microsoft Office PowerPoint</Application>
  <PresentationFormat>Экран (4:3)</PresentationFormat>
  <Paragraphs>703</Paragraphs>
  <Slides>57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Главная</vt:lpstr>
      <vt:lpstr> ОЧНЫЙ ТУР  международной ОЛИМПИАДЫ учителей  «ПРОФИ – 2016»  русский язык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ОЧНЫЙ ТУР ОЛИМПИАДЫ «ПРОФИ – 2016»  РУССКИЙ ЯЗЫК</dc:title>
  <dc:creator>Елена</dc:creator>
  <cp:lastModifiedBy>Елена</cp:lastModifiedBy>
  <cp:revision>92</cp:revision>
  <dcterms:created xsi:type="dcterms:W3CDTF">2016-10-25T19:36:05Z</dcterms:created>
  <dcterms:modified xsi:type="dcterms:W3CDTF">2016-11-01T15:28:36Z</dcterms:modified>
</cp:coreProperties>
</file>